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notesMasterIdLst>
    <p:notesMasterId r:id="rId41"/>
  </p:notesMasterIdLst>
  <p:handoutMasterIdLst>
    <p:handoutMasterId r:id="rId42"/>
  </p:handoutMasterIdLst>
  <p:sldIdLst>
    <p:sldId id="306" r:id="rId2"/>
    <p:sldId id="427" r:id="rId3"/>
    <p:sldId id="296" r:id="rId4"/>
    <p:sldId id="414" r:id="rId5"/>
    <p:sldId id="443" r:id="rId6"/>
    <p:sldId id="393" r:id="rId7"/>
    <p:sldId id="415" r:id="rId8"/>
    <p:sldId id="416" r:id="rId9"/>
    <p:sldId id="418" r:id="rId10"/>
    <p:sldId id="425" r:id="rId11"/>
    <p:sldId id="445" r:id="rId12"/>
    <p:sldId id="446" r:id="rId13"/>
    <p:sldId id="432" r:id="rId14"/>
    <p:sldId id="447" r:id="rId15"/>
    <p:sldId id="420" r:id="rId16"/>
    <p:sldId id="444" r:id="rId17"/>
    <p:sldId id="423" r:id="rId18"/>
    <p:sldId id="442" r:id="rId19"/>
    <p:sldId id="424" r:id="rId20"/>
    <p:sldId id="381" r:id="rId21"/>
    <p:sldId id="385" r:id="rId22"/>
    <p:sldId id="379" r:id="rId23"/>
    <p:sldId id="463" r:id="rId24"/>
    <p:sldId id="429" r:id="rId25"/>
    <p:sldId id="456" r:id="rId26"/>
    <p:sldId id="300" r:id="rId27"/>
    <p:sldId id="408" r:id="rId28"/>
    <p:sldId id="317" r:id="rId29"/>
    <p:sldId id="457" r:id="rId30"/>
    <p:sldId id="460" r:id="rId31"/>
    <p:sldId id="458" r:id="rId32"/>
    <p:sldId id="388" r:id="rId33"/>
    <p:sldId id="459" r:id="rId34"/>
    <p:sldId id="449" r:id="rId35"/>
    <p:sldId id="453" r:id="rId36"/>
    <p:sldId id="454" r:id="rId37"/>
    <p:sldId id="464" r:id="rId38"/>
    <p:sldId id="465" r:id="rId39"/>
    <p:sldId id="433" r:id="rId40"/>
  </p:sldIdLst>
  <p:sldSz cx="9144000" cy="6858000" type="screen4x3"/>
  <p:notesSz cx="9236075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21"/>
    <a:srgbClr val="B233A0"/>
    <a:srgbClr val="146BEC"/>
    <a:srgbClr val="2EE4F7"/>
    <a:srgbClr val="F7F7F7"/>
    <a:srgbClr val="F4F4F4"/>
    <a:srgbClr val="1985C1"/>
    <a:srgbClr val="25FF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4E6BB0-259C-434C-A591-B236B1279C2B}" v="143" dt="2024-09-30T12:50:33.161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46" autoAdjust="0"/>
    <p:restoredTop sz="94707"/>
  </p:normalViewPr>
  <p:slideViewPr>
    <p:cSldViewPr>
      <p:cViewPr varScale="1">
        <p:scale>
          <a:sx n="169" d="100"/>
          <a:sy n="169" d="100"/>
        </p:scale>
        <p:origin x="200" y="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4" d="100"/>
        <a:sy n="7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on, Jeffrey M." userId="615143b1-cdee-493d-9a9d-1565ce8666d9" providerId="ADAL" clId="{804E6BB0-259C-434C-A591-B236B1279C2B}"/>
    <pc:docChg chg="undo custSel addSld delSld modSld modMainMaster">
      <pc:chgData name="Colon, Jeffrey M." userId="615143b1-cdee-493d-9a9d-1565ce8666d9" providerId="ADAL" clId="{804E6BB0-259C-434C-A591-B236B1279C2B}" dt="2024-09-30T12:51:00.402" v="563" actId="1076"/>
      <pc:docMkLst>
        <pc:docMk/>
      </pc:docMkLst>
      <pc:sldChg chg="modSp add mod">
        <pc:chgData name="Colon, Jeffrey M." userId="615143b1-cdee-493d-9a9d-1565ce8666d9" providerId="ADAL" clId="{804E6BB0-259C-434C-A591-B236B1279C2B}" dt="2024-09-19T00:32:54.835" v="79" actId="20577"/>
        <pc:sldMkLst>
          <pc:docMk/>
          <pc:sldMk cId="3622871933" sldId="306"/>
        </pc:sldMkLst>
        <pc:spChg chg="mod">
          <ac:chgData name="Colon, Jeffrey M." userId="615143b1-cdee-493d-9a9d-1565ce8666d9" providerId="ADAL" clId="{804E6BB0-259C-434C-A591-B236B1279C2B}" dt="2024-09-19T00:32:54.835" v="79" actId="20577"/>
          <ac:spMkLst>
            <pc:docMk/>
            <pc:sldMk cId="3622871933" sldId="306"/>
            <ac:spMk id="6" creationId="{E9ED9786-58D6-4467-A340-9C08B3251F1F}"/>
          </ac:spMkLst>
        </pc:spChg>
      </pc:sldChg>
      <pc:sldChg chg="modSp mod">
        <pc:chgData name="Colon, Jeffrey M." userId="615143b1-cdee-493d-9a9d-1565ce8666d9" providerId="ADAL" clId="{804E6BB0-259C-434C-A591-B236B1279C2B}" dt="2024-09-23T13:45:59.715" v="316" actId="20577"/>
        <pc:sldMkLst>
          <pc:docMk/>
          <pc:sldMk cId="0" sldId="317"/>
        </pc:sldMkLst>
        <pc:spChg chg="mod">
          <ac:chgData name="Colon, Jeffrey M." userId="615143b1-cdee-493d-9a9d-1565ce8666d9" providerId="ADAL" clId="{804E6BB0-259C-434C-A591-B236B1279C2B}" dt="2024-09-23T13:45:59.715" v="316" actId="20577"/>
          <ac:spMkLst>
            <pc:docMk/>
            <pc:sldMk cId="0" sldId="317"/>
            <ac:spMk id="67604" creationId="{00000000-0000-0000-0000-000000000000}"/>
          </ac:spMkLst>
        </pc:spChg>
      </pc:sldChg>
      <pc:sldChg chg="addSp modSp del mod">
        <pc:chgData name="Colon, Jeffrey M." userId="615143b1-cdee-493d-9a9d-1565ce8666d9" providerId="ADAL" clId="{804E6BB0-259C-434C-A591-B236B1279C2B}" dt="2024-09-23T00:40:55.050" v="308" actId="2696"/>
        <pc:sldMkLst>
          <pc:docMk/>
          <pc:sldMk cId="0" sldId="380"/>
        </pc:sldMkLst>
        <pc:graphicFrameChg chg="add mod modGraphic">
          <ac:chgData name="Colon, Jeffrey M." userId="615143b1-cdee-493d-9a9d-1565ce8666d9" providerId="ADAL" clId="{804E6BB0-259C-434C-A591-B236B1279C2B}" dt="2024-09-23T00:40:36.063" v="302" actId="1076"/>
          <ac:graphicFrameMkLst>
            <pc:docMk/>
            <pc:sldMk cId="0" sldId="380"/>
            <ac:graphicFrameMk id="4" creationId="{B45AD3FD-3670-E1A9-EF66-BDF7A1747B0E}"/>
          </ac:graphicFrameMkLst>
        </pc:graphicFrameChg>
        <pc:graphicFrameChg chg="mod modGraphic">
          <ac:chgData name="Colon, Jeffrey M." userId="615143b1-cdee-493d-9a9d-1565ce8666d9" providerId="ADAL" clId="{804E6BB0-259C-434C-A591-B236B1279C2B}" dt="2024-09-22T19:29:11.770" v="198" actId="255"/>
          <ac:graphicFrameMkLst>
            <pc:docMk/>
            <pc:sldMk cId="0" sldId="380"/>
            <ac:graphicFrameMk id="477224" creationId="{00000000-0000-0000-0000-000000000000}"/>
          </ac:graphicFrameMkLst>
        </pc:graphicFrameChg>
      </pc:sldChg>
      <pc:sldChg chg="modAnim">
        <pc:chgData name="Colon, Jeffrey M." userId="615143b1-cdee-493d-9a9d-1565ce8666d9" providerId="ADAL" clId="{804E6BB0-259C-434C-A591-B236B1279C2B}" dt="2024-09-30T12:50:10.632" v="527"/>
        <pc:sldMkLst>
          <pc:docMk/>
          <pc:sldMk cId="0" sldId="381"/>
        </pc:sldMkLst>
      </pc:sldChg>
      <pc:sldChg chg="modSp mod modAnim">
        <pc:chgData name="Colon, Jeffrey M." userId="615143b1-cdee-493d-9a9d-1565ce8666d9" providerId="ADAL" clId="{804E6BB0-259C-434C-A591-B236B1279C2B}" dt="2024-09-30T12:49:20.882" v="524" actId="1076"/>
        <pc:sldMkLst>
          <pc:docMk/>
          <pc:sldMk cId="0" sldId="393"/>
        </pc:sldMkLst>
        <pc:spChg chg="mod">
          <ac:chgData name="Colon, Jeffrey M." userId="615143b1-cdee-493d-9a9d-1565ce8666d9" providerId="ADAL" clId="{804E6BB0-259C-434C-A591-B236B1279C2B}" dt="2024-09-30T12:49:20.882" v="524" actId="1076"/>
          <ac:spMkLst>
            <pc:docMk/>
            <pc:sldMk cId="0" sldId="393"/>
            <ac:spMk id="24586" creationId="{00000000-0000-0000-0000-000000000000}"/>
          </ac:spMkLst>
        </pc:spChg>
        <pc:graphicFrameChg chg="mod">
          <ac:chgData name="Colon, Jeffrey M." userId="615143b1-cdee-493d-9a9d-1565ce8666d9" providerId="ADAL" clId="{804E6BB0-259C-434C-A591-B236B1279C2B}" dt="2024-09-30T12:49:17.390" v="523" actId="1076"/>
          <ac:graphicFrameMkLst>
            <pc:docMk/>
            <pc:sldMk cId="0" sldId="393"/>
            <ac:graphicFrameMk id="24581" creationId="{00000000-0000-0000-0000-000000000000}"/>
          </ac:graphicFrameMkLst>
        </pc:graphicFrameChg>
      </pc:sldChg>
      <pc:sldChg chg="del">
        <pc:chgData name="Colon, Jeffrey M." userId="615143b1-cdee-493d-9a9d-1565ce8666d9" providerId="ADAL" clId="{804E6BB0-259C-434C-A591-B236B1279C2B}" dt="2024-09-22T19:28:07.071" v="186" actId="2696"/>
        <pc:sldMkLst>
          <pc:docMk/>
          <pc:sldMk cId="0" sldId="428"/>
        </pc:sldMkLst>
      </pc:sldChg>
      <pc:sldChg chg="modSp mod">
        <pc:chgData name="Colon, Jeffrey M." userId="615143b1-cdee-493d-9a9d-1565ce8666d9" providerId="ADAL" clId="{804E6BB0-259C-434C-A591-B236B1279C2B}" dt="2024-09-23T17:36:23.754" v="323" actId="13926"/>
        <pc:sldMkLst>
          <pc:docMk/>
          <pc:sldMk cId="2502200728" sldId="449"/>
        </pc:sldMkLst>
        <pc:spChg chg="mod">
          <ac:chgData name="Colon, Jeffrey M." userId="615143b1-cdee-493d-9a9d-1565ce8666d9" providerId="ADAL" clId="{804E6BB0-259C-434C-A591-B236B1279C2B}" dt="2024-09-23T17:36:23.754" v="323" actId="13926"/>
          <ac:spMkLst>
            <pc:docMk/>
            <pc:sldMk cId="2502200728" sldId="449"/>
            <ac:spMk id="7" creationId="{00000000-0000-0000-0000-000000000000}"/>
          </ac:spMkLst>
        </pc:spChg>
      </pc:sldChg>
      <pc:sldChg chg="modSp mod">
        <pc:chgData name="Colon, Jeffrey M." userId="615143b1-cdee-493d-9a9d-1565ce8666d9" providerId="ADAL" clId="{804E6BB0-259C-434C-A591-B236B1279C2B}" dt="2024-09-22T19:26:31.826" v="178" actId="20577"/>
        <pc:sldMkLst>
          <pc:docMk/>
          <pc:sldMk cId="2622940791" sldId="458"/>
        </pc:sldMkLst>
        <pc:spChg chg="mod">
          <ac:chgData name="Colon, Jeffrey M." userId="615143b1-cdee-493d-9a9d-1565ce8666d9" providerId="ADAL" clId="{804E6BB0-259C-434C-A591-B236B1279C2B}" dt="2024-09-22T19:26:31.826" v="178" actId="20577"/>
          <ac:spMkLst>
            <pc:docMk/>
            <pc:sldMk cId="2622940791" sldId="458"/>
            <ac:spMk id="3" creationId="{AE4BAF0C-9661-D171-4CD9-9EA336C9CDBE}"/>
          </ac:spMkLst>
        </pc:spChg>
      </pc:sldChg>
      <pc:sldChg chg="addSp delSp modSp new mod">
        <pc:chgData name="Colon, Jeffrey M." userId="615143b1-cdee-493d-9a9d-1565ce8666d9" providerId="ADAL" clId="{804E6BB0-259C-434C-A591-B236B1279C2B}" dt="2024-09-23T13:41:53.259" v="315" actId="20577"/>
        <pc:sldMkLst>
          <pc:docMk/>
          <pc:sldMk cId="1536434800" sldId="460"/>
        </pc:sldMkLst>
        <pc:spChg chg="del">
          <ac:chgData name="Colon, Jeffrey M." userId="615143b1-cdee-493d-9a9d-1565ce8666d9" providerId="ADAL" clId="{804E6BB0-259C-434C-A591-B236B1279C2B}" dt="2024-09-22T19:26:42.968" v="179"/>
          <ac:spMkLst>
            <pc:docMk/>
            <pc:sldMk cId="1536434800" sldId="460"/>
            <ac:spMk id="2" creationId="{68177562-5D57-2DE8-AF07-18332D75F916}"/>
          </ac:spMkLst>
        </pc:spChg>
        <pc:spChg chg="mod">
          <ac:chgData name="Colon, Jeffrey M." userId="615143b1-cdee-493d-9a9d-1565ce8666d9" providerId="ADAL" clId="{804E6BB0-259C-434C-A591-B236B1279C2B}" dt="2024-09-23T13:41:53.259" v="315" actId="20577"/>
          <ac:spMkLst>
            <pc:docMk/>
            <pc:sldMk cId="1536434800" sldId="460"/>
            <ac:spMk id="3" creationId="{59FB4768-5782-5F13-6549-0DD64040622E}"/>
          </ac:spMkLst>
        </pc:spChg>
        <pc:picChg chg="add mod">
          <ac:chgData name="Colon, Jeffrey M." userId="615143b1-cdee-493d-9a9d-1565ce8666d9" providerId="ADAL" clId="{804E6BB0-259C-434C-A591-B236B1279C2B}" dt="2024-09-22T19:26:58.433" v="185" actId="14100"/>
          <ac:picMkLst>
            <pc:docMk/>
            <pc:sldMk cId="1536434800" sldId="460"/>
            <ac:picMk id="7" creationId="{E0568D5F-C4B4-C880-1099-DA455D7D5ED9}"/>
          </ac:picMkLst>
        </pc:picChg>
      </pc:sldChg>
      <pc:sldChg chg="addSp delSp modSp new del mod">
        <pc:chgData name="Colon, Jeffrey M." userId="615143b1-cdee-493d-9a9d-1565ce8666d9" providerId="ADAL" clId="{804E6BB0-259C-434C-A591-B236B1279C2B}" dt="2024-09-23T00:40:24.124" v="301"/>
        <pc:sldMkLst>
          <pc:docMk/>
          <pc:sldMk cId="2220013575" sldId="461"/>
        </pc:sldMkLst>
        <pc:spChg chg="del">
          <ac:chgData name="Colon, Jeffrey M." userId="615143b1-cdee-493d-9a9d-1565ce8666d9" providerId="ADAL" clId="{804E6BB0-259C-434C-A591-B236B1279C2B}" dt="2024-09-22T23:46:06.632" v="209"/>
          <ac:spMkLst>
            <pc:docMk/>
            <pc:sldMk cId="2220013575" sldId="461"/>
            <ac:spMk id="2" creationId="{0792D970-E410-0EE4-C299-A0594C07CFCA}"/>
          </ac:spMkLst>
        </pc:spChg>
        <pc:graphicFrameChg chg="add mod">
          <ac:chgData name="Colon, Jeffrey M." userId="615143b1-cdee-493d-9a9d-1565ce8666d9" providerId="ADAL" clId="{804E6BB0-259C-434C-A591-B236B1279C2B}" dt="2024-09-23T00:40:24.124" v="301"/>
          <ac:graphicFrameMkLst>
            <pc:docMk/>
            <pc:sldMk cId="2220013575" sldId="461"/>
            <ac:graphicFrameMk id="6" creationId="{612FC052-36E7-8886-813B-F0A31D50EE15}"/>
          </ac:graphicFrameMkLst>
        </pc:graphicFrameChg>
        <pc:graphicFrameChg chg="add mod">
          <ac:chgData name="Colon, Jeffrey M." userId="615143b1-cdee-493d-9a9d-1565ce8666d9" providerId="ADAL" clId="{804E6BB0-259C-434C-A591-B236B1279C2B}" dt="2024-09-23T00:39:59.179" v="293" actId="1076"/>
          <ac:graphicFrameMkLst>
            <pc:docMk/>
            <pc:sldMk cId="2220013575" sldId="461"/>
            <ac:graphicFrameMk id="7" creationId="{1DCD9B71-FFD3-0895-242D-9C31961220BF}"/>
          </ac:graphicFrameMkLst>
        </pc:graphicFrameChg>
      </pc:sldChg>
      <pc:sldChg chg="addSp delSp modSp new del">
        <pc:chgData name="Colon, Jeffrey M." userId="615143b1-cdee-493d-9a9d-1565ce8666d9" providerId="ADAL" clId="{804E6BB0-259C-434C-A591-B236B1279C2B}" dt="2024-09-23T00:40:21.569" v="299" actId="2696"/>
        <pc:sldMkLst>
          <pc:docMk/>
          <pc:sldMk cId="1708702709" sldId="462"/>
        </pc:sldMkLst>
        <pc:spChg chg="del">
          <ac:chgData name="Colon, Jeffrey M." userId="615143b1-cdee-493d-9a9d-1565ce8666d9" providerId="ADAL" clId="{804E6BB0-259C-434C-A591-B236B1279C2B}" dt="2024-09-23T00:30:52.214" v="283"/>
          <ac:spMkLst>
            <pc:docMk/>
            <pc:sldMk cId="1708702709" sldId="462"/>
            <ac:spMk id="2" creationId="{2C32FFFE-5574-0166-BDF0-4D9D8CC1A242}"/>
          </ac:spMkLst>
        </pc:spChg>
        <pc:graphicFrameChg chg="add mod">
          <ac:chgData name="Colon, Jeffrey M." userId="615143b1-cdee-493d-9a9d-1565ce8666d9" providerId="ADAL" clId="{804E6BB0-259C-434C-A591-B236B1279C2B}" dt="2024-09-23T00:30:52.214" v="283"/>
          <ac:graphicFrameMkLst>
            <pc:docMk/>
            <pc:sldMk cId="1708702709" sldId="462"/>
            <ac:graphicFrameMk id="6" creationId="{8E3D00EE-FE16-20C0-8F42-CDE85EAC4F3E}"/>
          </ac:graphicFrameMkLst>
        </pc:graphicFrameChg>
      </pc:sldChg>
      <pc:sldChg chg="addSp delSp modSp new mod">
        <pc:chgData name="Colon, Jeffrey M." userId="615143b1-cdee-493d-9a9d-1565ce8666d9" providerId="ADAL" clId="{804E6BB0-259C-434C-A591-B236B1279C2B}" dt="2024-09-30T12:51:00.402" v="563" actId="1076"/>
        <pc:sldMkLst>
          <pc:docMk/>
          <pc:sldMk cId="568186783" sldId="463"/>
        </pc:sldMkLst>
        <pc:spChg chg="del mod">
          <ac:chgData name="Colon, Jeffrey M." userId="615143b1-cdee-493d-9a9d-1565ce8666d9" providerId="ADAL" clId="{804E6BB0-259C-434C-A591-B236B1279C2B}" dt="2024-09-23T00:40:46.606" v="305" actId="478"/>
          <ac:spMkLst>
            <pc:docMk/>
            <pc:sldMk cId="568186783" sldId="463"/>
            <ac:spMk id="2" creationId="{A9B55EAA-A928-E8E3-7565-BCC7C41F8EDD}"/>
          </ac:spMkLst>
        </pc:spChg>
        <pc:spChg chg="add mod">
          <ac:chgData name="Colon, Jeffrey M." userId="615143b1-cdee-493d-9a9d-1565ce8666d9" providerId="ADAL" clId="{804E6BB0-259C-434C-A591-B236B1279C2B}" dt="2024-09-30T12:51:00.402" v="563" actId="1076"/>
          <ac:spMkLst>
            <pc:docMk/>
            <pc:sldMk cId="568186783" sldId="463"/>
            <ac:spMk id="2" creationId="{F99D67BE-4011-3B18-B690-E3C85569CC07}"/>
          </ac:spMkLst>
        </pc:spChg>
        <pc:spChg chg="mod">
          <ac:chgData name="Colon, Jeffrey M." userId="615143b1-cdee-493d-9a9d-1565ce8666d9" providerId="ADAL" clId="{804E6BB0-259C-434C-A591-B236B1279C2B}" dt="2024-09-23T00:40:43.594" v="303"/>
          <ac:spMkLst>
            <pc:docMk/>
            <pc:sldMk cId="568186783" sldId="463"/>
            <ac:spMk id="3" creationId="{2899D936-0943-264D-D66B-EFDC8A5354C4}"/>
          </ac:spMkLst>
        </pc:spChg>
        <pc:graphicFrameChg chg="add mod">
          <ac:chgData name="Colon, Jeffrey M." userId="615143b1-cdee-493d-9a9d-1565ce8666d9" providerId="ADAL" clId="{804E6BB0-259C-434C-A591-B236B1279C2B}" dt="2024-09-23T17:15:56.456" v="321"/>
          <ac:graphicFrameMkLst>
            <pc:docMk/>
            <pc:sldMk cId="568186783" sldId="463"/>
            <ac:graphicFrameMk id="6" creationId="{5F430F38-456D-5AB0-BFA5-F82FCE000DA9}"/>
          </ac:graphicFrameMkLst>
        </pc:graphicFrameChg>
      </pc:sldChg>
      <pc:sldChg chg="addSp delSp modSp new mod">
        <pc:chgData name="Colon, Jeffrey M." userId="615143b1-cdee-493d-9a9d-1565ce8666d9" providerId="ADAL" clId="{804E6BB0-259C-434C-A591-B236B1279C2B}" dt="2024-09-23T19:07:50.904" v="482" actId="20577"/>
        <pc:sldMkLst>
          <pc:docMk/>
          <pc:sldMk cId="4252467489" sldId="464"/>
        </pc:sldMkLst>
        <pc:spChg chg="del">
          <ac:chgData name="Colon, Jeffrey M." userId="615143b1-cdee-493d-9a9d-1565ce8666d9" providerId="ADAL" clId="{804E6BB0-259C-434C-A591-B236B1279C2B}" dt="2024-09-23T19:02:57.468" v="361"/>
          <ac:spMkLst>
            <pc:docMk/>
            <pc:sldMk cId="4252467489" sldId="464"/>
            <ac:spMk id="2" creationId="{22FC8170-6119-9365-B176-E57970F78937}"/>
          </ac:spMkLst>
        </pc:spChg>
        <pc:spChg chg="mod">
          <ac:chgData name="Colon, Jeffrey M." userId="615143b1-cdee-493d-9a9d-1565ce8666d9" providerId="ADAL" clId="{804E6BB0-259C-434C-A591-B236B1279C2B}" dt="2024-09-23T19:07:50.904" v="482" actId="20577"/>
          <ac:spMkLst>
            <pc:docMk/>
            <pc:sldMk cId="4252467489" sldId="464"/>
            <ac:spMk id="3" creationId="{D633379E-E472-1674-23A8-F5971BBBE2C2}"/>
          </ac:spMkLst>
        </pc:spChg>
        <pc:spChg chg="add mod">
          <ac:chgData name="Colon, Jeffrey M." userId="615143b1-cdee-493d-9a9d-1565ce8666d9" providerId="ADAL" clId="{804E6BB0-259C-434C-A591-B236B1279C2B}" dt="2024-09-23T19:05:08.691" v="411"/>
          <ac:spMkLst>
            <pc:docMk/>
            <pc:sldMk cId="4252467489" sldId="464"/>
            <ac:spMk id="7" creationId="{59FE565D-A0B5-EFCC-CF89-172C7817B30D}"/>
          </ac:spMkLst>
        </pc:spChg>
        <pc:picChg chg="add mod">
          <ac:chgData name="Colon, Jeffrey M." userId="615143b1-cdee-493d-9a9d-1565ce8666d9" providerId="ADAL" clId="{804E6BB0-259C-434C-A591-B236B1279C2B}" dt="2024-09-23T19:05:12.873" v="412" actId="14100"/>
          <ac:picMkLst>
            <pc:docMk/>
            <pc:sldMk cId="4252467489" sldId="464"/>
            <ac:picMk id="6" creationId="{7572BC1D-DBE5-2A2B-6FD7-5E2D55908E53}"/>
          </ac:picMkLst>
        </pc:picChg>
      </pc:sldChg>
      <pc:sldChg chg="addSp delSp modSp new mod">
        <pc:chgData name="Colon, Jeffrey M." userId="615143b1-cdee-493d-9a9d-1565ce8666d9" providerId="ADAL" clId="{804E6BB0-259C-434C-A591-B236B1279C2B}" dt="2024-09-23T19:05:48.031" v="470" actId="20577"/>
        <pc:sldMkLst>
          <pc:docMk/>
          <pc:sldMk cId="1827193531" sldId="465"/>
        </pc:sldMkLst>
        <pc:spChg chg="del">
          <ac:chgData name="Colon, Jeffrey M." userId="615143b1-cdee-493d-9a9d-1565ce8666d9" providerId="ADAL" clId="{804E6BB0-259C-434C-A591-B236B1279C2B}" dt="2024-09-23T19:04:06.382" v="366"/>
          <ac:spMkLst>
            <pc:docMk/>
            <pc:sldMk cId="1827193531" sldId="465"/>
            <ac:spMk id="2" creationId="{A942227A-AC02-8455-4710-EF099EBE25DD}"/>
          </ac:spMkLst>
        </pc:spChg>
        <pc:spChg chg="mod">
          <ac:chgData name="Colon, Jeffrey M." userId="615143b1-cdee-493d-9a9d-1565ce8666d9" providerId="ADAL" clId="{804E6BB0-259C-434C-A591-B236B1279C2B}" dt="2024-09-23T19:05:48.031" v="470" actId="20577"/>
          <ac:spMkLst>
            <pc:docMk/>
            <pc:sldMk cId="1827193531" sldId="465"/>
            <ac:spMk id="3" creationId="{AAE8AC46-0EC7-5AAB-550B-95352F721F6C}"/>
          </ac:spMkLst>
        </pc:spChg>
        <pc:spChg chg="add mod">
          <ac:chgData name="Colon, Jeffrey M." userId="615143b1-cdee-493d-9a9d-1565ce8666d9" providerId="ADAL" clId="{804E6BB0-259C-434C-A591-B236B1279C2B}" dt="2024-09-23T19:05:02.749" v="410" actId="114"/>
          <ac:spMkLst>
            <pc:docMk/>
            <pc:sldMk cId="1827193531" sldId="465"/>
            <ac:spMk id="7" creationId="{6C2A8CE7-AF7F-73D6-E0F4-108B2534120E}"/>
          </ac:spMkLst>
        </pc:spChg>
        <pc:picChg chg="add mod">
          <ac:chgData name="Colon, Jeffrey M." userId="615143b1-cdee-493d-9a9d-1565ce8666d9" providerId="ADAL" clId="{804E6BB0-259C-434C-A591-B236B1279C2B}" dt="2024-09-23T19:04:25.205" v="369" actId="14100"/>
          <ac:picMkLst>
            <pc:docMk/>
            <pc:sldMk cId="1827193531" sldId="465"/>
            <ac:picMk id="6" creationId="{98C6A2A1-1B4F-E236-6D26-D7770C7CF853}"/>
          </ac:picMkLst>
        </pc:picChg>
      </pc:sldChg>
      <pc:sldMasterChg chg="modSp mod modSldLayout">
        <pc:chgData name="Colon, Jeffrey M." userId="615143b1-cdee-493d-9a9d-1565ce8666d9" providerId="ADAL" clId="{804E6BB0-259C-434C-A591-B236B1279C2B}" dt="2024-09-19T00:32:32.694" v="39" actId="20577"/>
        <pc:sldMasterMkLst>
          <pc:docMk/>
          <pc:sldMasterMk cId="1060231991" sldId="2147483777"/>
        </pc:sldMasterMkLst>
        <pc:spChg chg="mod">
          <ac:chgData name="Colon, Jeffrey M." userId="615143b1-cdee-493d-9a9d-1565ce8666d9" providerId="ADAL" clId="{804E6BB0-259C-434C-A591-B236B1279C2B}" dt="2024-09-19T00:31:45.783" v="3" actId="20577"/>
          <ac:spMkLst>
            <pc:docMk/>
            <pc:sldMasterMk cId="1060231991" sldId="2147483777"/>
            <ac:spMk id="9" creationId="{00000000-0000-0000-0000-000000000000}"/>
          </ac:spMkLst>
        </pc:spChg>
        <pc:spChg chg="mod">
          <ac:chgData name="Colon, Jeffrey M." userId="615143b1-cdee-493d-9a9d-1565ce8666d9" providerId="ADAL" clId="{804E6BB0-259C-434C-A591-B236B1279C2B}" dt="2024-09-19T00:32:11.263" v="24" actId="20577"/>
          <ac:spMkLst>
            <pc:docMk/>
            <pc:sldMasterMk cId="1060231991" sldId="2147483777"/>
            <ac:spMk id="13" creationId="{00000000-0000-0000-0000-000000000000}"/>
          </ac:spMkLst>
        </pc:spChg>
        <pc:sldLayoutChg chg="modSp mod">
          <pc:chgData name="Colon, Jeffrey M." userId="615143b1-cdee-493d-9a9d-1565ce8666d9" providerId="ADAL" clId="{804E6BB0-259C-434C-A591-B236B1279C2B}" dt="2024-09-19T00:32:32.694" v="39" actId="20577"/>
          <pc:sldLayoutMkLst>
            <pc:docMk/>
            <pc:sldMasterMk cId="1060231991" sldId="2147483777"/>
            <pc:sldLayoutMk cId="31708322" sldId="2147483778"/>
          </pc:sldLayoutMkLst>
          <pc:spChg chg="mod">
            <ac:chgData name="Colon, Jeffrey M." userId="615143b1-cdee-493d-9a9d-1565ce8666d9" providerId="ADAL" clId="{804E6BB0-259C-434C-A591-B236B1279C2B}" dt="2024-09-19T00:32:32.694" v="39" actId="20577"/>
            <ac:spMkLst>
              <pc:docMk/>
              <pc:sldMasterMk cId="1060231991" sldId="2147483777"/>
              <pc:sldLayoutMk cId="31708322" sldId="2147483778"/>
              <ac:spMk id="4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1642" y="1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6658850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1642" y="6658850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charset="0"/>
              </a:defRPr>
            </a:lvl1pPr>
          </a:lstStyle>
          <a:p>
            <a:fld id="{77D1264C-9D5D-7140-9910-CB249C3803C6}" type="slidenum">
              <a:rPr lang="en-US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23413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31642" y="1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63850" y="525463"/>
            <a:ext cx="3508375" cy="2630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608" y="3330032"/>
            <a:ext cx="7388860" cy="315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6658850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31642" y="6658850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</a:defRPr>
            </a:lvl1pPr>
          </a:lstStyle>
          <a:p>
            <a:fld id="{C54DEF93-04A4-824D-9205-E47AF10447E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5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B7B0922A-775F-7A49-A66B-FB59C2E74CE4}" type="slidenum">
              <a:rPr lang="en-US" sz="1200">
                <a:latin typeface="Calibri"/>
              </a:rPr>
              <a:pPr eaLnBrk="1" hangingPunct="1"/>
              <a:t>2</a:t>
            </a:fld>
            <a:endParaRPr lang="en-US" sz="1200">
              <a:latin typeface="Calibri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7025" y="525463"/>
            <a:ext cx="3506788" cy="2628900"/>
          </a:xfrm>
          <a:solidFill>
            <a:srgbClr val="FFFFFF"/>
          </a:solidFill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1477" y="3330032"/>
            <a:ext cx="6773122" cy="3154256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91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388550C-89B8-F34F-B7FF-0F641A78007A}" type="slidenum">
              <a:rPr lang="en-US" sz="1200">
                <a:latin typeface="Calibri"/>
              </a:rPr>
              <a:pPr eaLnBrk="1" hangingPunct="1"/>
              <a:t>27</a:t>
            </a:fld>
            <a:endParaRPr lang="en-US" sz="1200">
              <a:latin typeface="Calibri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297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4C6D8E0-EE27-DF4E-87BE-775A06305BF2}" type="slidenum">
              <a:rPr lang="en-US" sz="1200">
                <a:latin typeface="Calibri"/>
              </a:rPr>
              <a:pPr eaLnBrk="1" hangingPunct="1"/>
              <a:t>28</a:t>
            </a:fld>
            <a:endParaRPr lang="en-US" sz="1200">
              <a:latin typeface="Calibri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1477" y="3330032"/>
            <a:ext cx="6773122" cy="3154256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774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F5FCACD3-5B8C-7349-B75B-619B8213426B}" type="slidenum">
              <a:rPr lang="en-US" sz="1200">
                <a:latin typeface="Calibri"/>
              </a:rPr>
              <a:pPr eaLnBrk="1" hangingPunct="1"/>
              <a:t>32</a:t>
            </a:fld>
            <a:endParaRPr lang="en-US" sz="1200">
              <a:latin typeface="Calibri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585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DEF93-04A4-824D-9205-E47AF10447E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29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0574A747-BF3A-9448-895C-1CA49FB409F3}" type="slidenum">
              <a:rPr lang="en-US" sz="1200">
                <a:latin typeface="Calibri"/>
              </a:rPr>
              <a:pPr eaLnBrk="1" hangingPunct="1"/>
              <a:t>3</a:t>
            </a:fld>
            <a:endParaRPr lang="en-US" sz="1200">
              <a:latin typeface="Calibri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170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D8F99B7D-DD84-A240-8980-957E9D3794B4}" type="slidenum">
              <a:rPr lang="en-US" sz="1200">
                <a:latin typeface="Calibri"/>
              </a:rPr>
              <a:pPr eaLnBrk="1" hangingPunct="1"/>
              <a:t>6</a:t>
            </a:fld>
            <a:endParaRPr lang="en-US" sz="1200">
              <a:latin typeface="Calibri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213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DEF93-04A4-824D-9205-E47AF10447E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65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48F31A1A-3FB1-BD4E-8431-263881E13CA4}" type="slidenum">
              <a:rPr lang="en-US" sz="1200">
                <a:latin typeface="Calibri"/>
              </a:rPr>
              <a:pPr eaLnBrk="1" hangingPunct="1"/>
              <a:t>20</a:t>
            </a:fld>
            <a:endParaRPr lang="en-US" sz="1200">
              <a:latin typeface="Calibri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153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09F7623-82C3-5A47-A196-7B0D971531D2}" type="slidenum">
              <a:rPr lang="en-US" sz="1200">
                <a:latin typeface="Calibri"/>
              </a:rPr>
              <a:pPr eaLnBrk="1" hangingPunct="1"/>
              <a:t>21</a:t>
            </a:fld>
            <a:endParaRPr lang="en-US" sz="1200">
              <a:latin typeface="Calibri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603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783639B-914D-E947-8E8A-3E1EADA15E2B}" type="slidenum">
              <a:rPr lang="en-US" sz="1200">
                <a:latin typeface="Calibri"/>
              </a:rPr>
              <a:pPr eaLnBrk="1" hangingPunct="1"/>
              <a:t>22</a:t>
            </a:fld>
            <a:endParaRPr lang="en-US" sz="1200">
              <a:latin typeface="Calibri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7025" y="525463"/>
            <a:ext cx="3506788" cy="2628900"/>
          </a:xfrm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1477" y="3330032"/>
            <a:ext cx="6773122" cy="3154256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267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DEF93-04A4-824D-9205-E47AF10447E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12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F32B7A37-FAAB-A54A-B911-8DB63A3F09C9}" type="slidenum">
              <a:rPr lang="en-US" sz="1200">
                <a:latin typeface="Calibri"/>
              </a:rPr>
              <a:pPr eaLnBrk="1" hangingPunct="1"/>
              <a:t>26</a:t>
            </a:fld>
            <a:endParaRPr lang="en-US" sz="1200">
              <a:latin typeface="Calibri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874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0" y="914400"/>
            <a:ext cx="9144000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22D706CB-156B-8643-9A07-D8448DABBC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4734"/>
            <a:ext cx="2895600" cy="288925"/>
          </a:xfrm>
        </p:spPr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US" dirty="0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31708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Doubl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 userDrawn="1"/>
        </p:nvSpPr>
        <p:spPr bwMode="auto">
          <a:xfrm>
            <a:off x="4019344" y="2692959"/>
            <a:ext cx="994787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 rot="10800000">
            <a:off x="4070503" y="3778177"/>
            <a:ext cx="1014887" cy="102228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6B8188-A85F-5349-B14D-08361E6A72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21805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op Arrow to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180753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41732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7C6F7C23-5FF9-2A4B-BF08-C1294322DB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08964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Arrow to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50501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411480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06494A95-A7E5-E34F-8DB1-F10A4839B0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653565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Six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46434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762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3762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6434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46434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762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762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76238" y="3302419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762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6434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643438" y="3302418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6434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fld id="{A23329EE-AB34-E748-89A3-8E74FFF398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14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Five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1174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384777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5556729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7310438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451174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213360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384777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556729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7310438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1EB3DA79-8920-3645-A529-9AD16B41E6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9" name="Footer Placeholder 12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753269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57200" y="1417320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3065544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4713767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417320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3065543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4713767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055F7767-1EA1-1B4C-AF44-6A3FCE3652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39681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22276" y="1397000"/>
            <a:ext cx="1738313" cy="1155700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60576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35590" y="1397000"/>
            <a:ext cx="1738312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698876" y="1397000"/>
            <a:ext cx="1736725" cy="1155700"/>
          </a:xfrm>
          <a:prstGeom prst="chevron">
            <a:avLst>
              <a:gd name="adj" fmla="val 1868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973891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22275" y="2954338"/>
            <a:ext cx="2147888" cy="1155700"/>
          </a:xfrm>
          <a:prstGeom prst="homePlate">
            <a:avLst>
              <a:gd name="adj" fmla="val 1955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468564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561140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4514852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31801" y="4497388"/>
            <a:ext cx="2816225" cy="1154112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170239" y="4497388"/>
            <a:ext cx="2816225" cy="1154112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5908676" y="4497388"/>
            <a:ext cx="2816225" cy="1154112"/>
          </a:xfrm>
          <a:prstGeom prst="chevron">
            <a:avLst>
              <a:gd name="adj" fmla="val 1871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48E524AC-D0C7-2340-84EA-A4DF70E821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326462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 Blocks - Major Points -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344304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2360778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3377252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133600" y="4393726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5410200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344304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457200" y="2357366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57200" y="3370428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457200" y="4383490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457200" y="5396552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19846C2F-D19C-FA45-A159-B087F18BCD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68559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05"/>
          <p:cNvSpPr>
            <a:spLocks noChangeShapeType="1"/>
          </p:cNvSpPr>
          <p:nvPr/>
        </p:nvSpPr>
        <p:spPr bwMode="gray">
          <a:xfrm>
            <a:off x="44196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6" name="Line 115"/>
          <p:cNvSpPr>
            <a:spLocks noChangeShapeType="1"/>
          </p:cNvSpPr>
          <p:nvPr userDrawn="1"/>
        </p:nvSpPr>
        <p:spPr bwMode="gray">
          <a:xfrm>
            <a:off x="22860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7" name="Line 118"/>
          <p:cNvSpPr>
            <a:spLocks noChangeShapeType="1"/>
          </p:cNvSpPr>
          <p:nvPr/>
        </p:nvSpPr>
        <p:spPr bwMode="gray">
          <a:xfrm>
            <a:off x="6753225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grpSp>
        <p:nvGrpSpPr>
          <p:cNvPr id="18" name="Group 123"/>
          <p:cNvGrpSpPr>
            <a:grpSpLocks/>
          </p:cNvGrpSpPr>
          <p:nvPr userDrawn="1"/>
        </p:nvGrpSpPr>
        <p:grpSpPr bwMode="auto">
          <a:xfrm>
            <a:off x="458789" y="3478213"/>
            <a:ext cx="7769225" cy="182562"/>
            <a:chOff x="289" y="2191"/>
            <a:chExt cx="4894" cy="115"/>
          </a:xfrm>
        </p:grpSpPr>
        <p:grpSp>
          <p:nvGrpSpPr>
            <p:cNvPr id="19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53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40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1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2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3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4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5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6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7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8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9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0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1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2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27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4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5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6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7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9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22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5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66" name="Line 125"/>
          <p:cNvSpPr>
            <a:spLocks noChangeShapeType="1"/>
          </p:cNvSpPr>
          <p:nvPr userDrawn="1"/>
        </p:nvSpPr>
        <p:spPr bwMode="gray">
          <a:xfrm>
            <a:off x="3429000" y="3651252"/>
            <a:ext cx="0" cy="17573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7" name="Line 4"/>
          <p:cNvSpPr>
            <a:spLocks noChangeShapeType="1"/>
          </p:cNvSpPr>
          <p:nvPr userDrawn="1"/>
        </p:nvSpPr>
        <p:spPr bwMode="gray">
          <a:xfrm>
            <a:off x="16764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8" name="Line 108"/>
          <p:cNvSpPr>
            <a:spLocks noChangeShapeType="1"/>
          </p:cNvSpPr>
          <p:nvPr userDrawn="1"/>
        </p:nvSpPr>
        <p:spPr bwMode="gray">
          <a:xfrm>
            <a:off x="55626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9" name="Line 111"/>
          <p:cNvSpPr>
            <a:spLocks noChangeShapeType="1"/>
          </p:cNvSpPr>
          <p:nvPr userDrawn="1"/>
        </p:nvSpPr>
        <p:spPr bwMode="gray">
          <a:xfrm>
            <a:off x="76962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0" name="Line 139"/>
          <p:cNvSpPr>
            <a:spLocks noChangeShapeType="1"/>
          </p:cNvSpPr>
          <p:nvPr userDrawn="1"/>
        </p:nvSpPr>
        <p:spPr bwMode="gray">
          <a:xfrm>
            <a:off x="3281363" y="2074863"/>
            <a:ext cx="0" cy="14144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1" name="AutoShape 3"/>
          <p:cNvSpPr>
            <a:spLocks noChangeArrowheads="1"/>
          </p:cNvSpPr>
          <p:nvPr userDrawn="1"/>
        </p:nvSpPr>
        <p:spPr bwMode="gray">
          <a:xfrm>
            <a:off x="452438" y="3413125"/>
            <a:ext cx="8239125" cy="311150"/>
          </a:xfrm>
          <a:prstGeom prst="rightArrow">
            <a:avLst>
              <a:gd name="adj1" fmla="val 52037"/>
              <a:gd name="adj2" fmla="val 96479"/>
            </a:avLst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tIns="68580" bIns="68580" anchor="ctr"/>
          <a:lstStyle>
            <a:lvl1pPr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nl-NL" altLang="en-US" sz="750" b="1">
              <a:solidFill>
                <a:srgbClr val="4D4D4D"/>
              </a:solidFill>
              <a:latin typeface="Arial" charset="0"/>
            </a:endParaRPr>
          </a:p>
        </p:txBody>
      </p:sp>
      <p:grpSp>
        <p:nvGrpSpPr>
          <p:cNvPr id="72" name="Group 123"/>
          <p:cNvGrpSpPr>
            <a:grpSpLocks/>
          </p:cNvGrpSpPr>
          <p:nvPr userDrawn="1"/>
        </p:nvGrpSpPr>
        <p:grpSpPr bwMode="auto">
          <a:xfrm>
            <a:off x="611189" y="3460752"/>
            <a:ext cx="7769225" cy="182563"/>
            <a:chOff x="289" y="2191"/>
            <a:chExt cx="4894" cy="115"/>
          </a:xfrm>
        </p:grpSpPr>
        <p:grpSp>
          <p:nvGrpSpPr>
            <p:cNvPr id="73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107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9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6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7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8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94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5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7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9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1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2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3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4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6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5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81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76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8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9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0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48" name="Text Placeholder 246"/>
          <p:cNvSpPr>
            <a:spLocks noGrp="1"/>
          </p:cNvSpPr>
          <p:nvPr>
            <p:ph type="body" sz="quarter" idx="11"/>
          </p:nvPr>
        </p:nvSpPr>
        <p:spPr>
          <a:xfrm>
            <a:off x="2535866" y="12954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sz="quarter" idx="19"/>
          </p:nvPr>
        </p:nvSpPr>
        <p:spPr>
          <a:xfrm>
            <a:off x="10668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Text Placeholder 142"/>
          <p:cNvSpPr>
            <a:spLocks noGrp="1"/>
          </p:cNvSpPr>
          <p:nvPr>
            <p:ph type="body" sz="quarter" idx="20"/>
          </p:nvPr>
        </p:nvSpPr>
        <p:spPr>
          <a:xfrm>
            <a:off x="35814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142"/>
          <p:cNvSpPr>
            <a:spLocks noGrp="1"/>
          </p:cNvSpPr>
          <p:nvPr>
            <p:ph type="body" sz="quarter" idx="21"/>
          </p:nvPr>
        </p:nvSpPr>
        <p:spPr>
          <a:xfrm>
            <a:off x="530352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142"/>
          <p:cNvSpPr>
            <a:spLocks noGrp="1"/>
          </p:cNvSpPr>
          <p:nvPr>
            <p:ph type="body" sz="quarter" idx="22"/>
          </p:nvPr>
        </p:nvSpPr>
        <p:spPr>
          <a:xfrm>
            <a:off x="722376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2" name="Text Placeholder 246"/>
          <p:cNvSpPr>
            <a:spLocks noGrp="1"/>
          </p:cNvSpPr>
          <p:nvPr>
            <p:ph type="body" sz="quarter" idx="23"/>
          </p:nvPr>
        </p:nvSpPr>
        <p:spPr>
          <a:xfrm>
            <a:off x="9144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8" name="Text Placeholder 246"/>
          <p:cNvSpPr>
            <a:spLocks noGrp="1"/>
          </p:cNvSpPr>
          <p:nvPr>
            <p:ph type="body" sz="quarter" idx="24"/>
          </p:nvPr>
        </p:nvSpPr>
        <p:spPr>
          <a:xfrm>
            <a:off x="69342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9" name="Text Placeholder 246"/>
          <p:cNvSpPr>
            <a:spLocks noGrp="1"/>
          </p:cNvSpPr>
          <p:nvPr>
            <p:ph type="body" sz="quarter" idx="25"/>
          </p:nvPr>
        </p:nvSpPr>
        <p:spPr>
          <a:xfrm>
            <a:off x="15240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0" name="Text Placeholder 246"/>
          <p:cNvSpPr>
            <a:spLocks noGrp="1"/>
          </p:cNvSpPr>
          <p:nvPr>
            <p:ph type="body" sz="quarter" idx="26"/>
          </p:nvPr>
        </p:nvSpPr>
        <p:spPr>
          <a:xfrm>
            <a:off x="48006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1" name="Text Placeholder 246"/>
          <p:cNvSpPr>
            <a:spLocks noGrp="1"/>
          </p:cNvSpPr>
          <p:nvPr>
            <p:ph type="body" sz="quarter" idx="27"/>
          </p:nvPr>
        </p:nvSpPr>
        <p:spPr>
          <a:xfrm>
            <a:off x="2667000" y="5181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2" name="Text Placeholder 246"/>
          <p:cNvSpPr>
            <a:spLocks noGrp="1"/>
          </p:cNvSpPr>
          <p:nvPr>
            <p:ph type="body" sz="quarter" idx="28"/>
          </p:nvPr>
        </p:nvSpPr>
        <p:spPr>
          <a:xfrm>
            <a:off x="5991225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3" name="Text Placeholder 246"/>
          <p:cNvSpPr>
            <a:spLocks noGrp="1"/>
          </p:cNvSpPr>
          <p:nvPr>
            <p:ph type="body" sz="quarter" idx="29"/>
          </p:nvPr>
        </p:nvSpPr>
        <p:spPr>
          <a:xfrm>
            <a:off x="36576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132B4441-E44F-854A-A9C3-46F08E0FCF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1" name="Footer Placeholder 13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0852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14401" y="129540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914401" y="1800013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914401" y="2304626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914401" y="2809239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914401" y="3313852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914401" y="3818465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914401" y="4323078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914401" y="4827691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457200" y="129540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457200" y="1800013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57200" y="2304626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457200" y="2809239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457200" y="3313852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457200" y="3818465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/>
          </p:nvPr>
        </p:nvSpPr>
        <p:spPr>
          <a:xfrm>
            <a:off x="457200" y="4323078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57200" y="4827691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7"/>
          </p:nvPr>
        </p:nvSpPr>
        <p:spPr>
          <a:xfrm>
            <a:off x="8229600" y="129540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/>
          </p:nvPr>
        </p:nvSpPr>
        <p:spPr>
          <a:xfrm>
            <a:off x="8229600" y="1800013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/>
          </p:nvPr>
        </p:nvSpPr>
        <p:spPr>
          <a:xfrm>
            <a:off x="8229600" y="2304626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40"/>
          </p:nvPr>
        </p:nvSpPr>
        <p:spPr>
          <a:xfrm>
            <a:off x="8229600" y="2809239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41"/>
          </p:nvPr>
        </p:nvSpPr>
        <p:spPr>
          <a:xfrm>
            <a:off x="8229600" y="3313852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2"/>
          </p:nvPr>
        </p:nvSpPr>
        <p:spPr>
          <a:xfrm>
            <a:off x="8229600" y="3818465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3"/>
          </p:nvPr>
        </p:nvSpPr>
        <p:spPr>
          <a:xfrm>
            <a:off x="8229600" y="4323078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4"/>
          </p:nvPr>
        </p:nvSpPr>
        <p:spPr>
          <a:xfrm>
            <a:off x="8229600" y="4827691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911777" y="5332304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6"/>
          </p:nvPr>
        </p:nvSpPr>
        <p:spPr>
          <a:xfrm>
            <a:off x="454575" y="5332304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7"/>
          </p:nvPr>
        </p:nvSpPr>
        <p:spPr>
          <a:xfrm>
            <a:off x="8226975" y="5332304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911777" y="583692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49"/>
          </p:nvPr>
        </p:nvSpPr>
        <p:spPr>
          <a:xfrm>
            <a:off x="454575" y="583692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50"/>
          </p:nvPr>
        </p:nvSpPr>
        <p:spPr>
          <a:xfrm>
            <a:off x="8226975" y="583692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lide Number Placeholder 9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/>
            </a:lvl1pPr>
          </a:lstStyle>
          <a:p>
            <a:fld id="{4A9EBD57-3091-C548-9F5E-83F63CC333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" name="Footer Placeholder 12"/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14579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48" y="533400"/>
            <a:ext cx="8458200" cy="5812064"/>
          </a:xfrm>
          <a:prstGeom prst="rect">
            <a:avLst/>
          </a:prstGeom>
        </p:spPr>
        <p:txBody>
          <a:bodyPr/>
          <a:lstStyle>
            <a:lvl1pPr marL="171450" indent="-171450" algn="just" defTabSz="685800" rtl="0" eaLnBrk="1" latinLnBrk="0" hangingPunct="1">
              <a:spcBef>
                <a:spcPct val="20000"/>
              </a:spcBef>
              <a:buClr>
                <a:srgbClr val="B01C2E"/>
              </a:buClr>
              <a:buSzPct val="60000"/>
              <a:buFont typeface="Wingdings 2" pitchFamily="18" charset="2"/>
              <a:buChar char=""/>
              <a:defRPr lang="en-US" sz="1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-171450" algn="just">
              <a:buClr>
                <a:srgbClr val="B01C2E"/>
              </a:buClr>
              <a:buSzPct val="60000"/>
              <a:buFont typeface="Wingdings" charset="2"/>
              <a:buChar char="Ø"/>
              <a:defRPr lang="en-US" sz="165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 algn="just">
              <a:buClr>
                <a:srgbClr val="B01C2E"/>
              </a:buClr>
              <a:buSzPct val="60000"/>
              <a:buFont typeface="Courier New" charset="0"/>
              <a:buChar char="o"/>
              <a:defRPr lang="en-US" sz="165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685800" indent="-171450" algn="just">
              <a:buClr>
                <a:srgbClr val="B01C2E"/>
              </a:buClr>
              <a:buSzPct val="60000"/>
              <a:buFont typeface="Arial" charset="0"/>
              <a:buChar char="•"/>
              <a:defRPr lang="en-US" sz="15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857250" algn="just">
              <a:buClr>
                <a:srgbClr val="B01C2E"/>
              </a:buClr>
              <a:buSzPct val="60000"/>
              <a:buFont typeface="Calibri" pitchFamily="34" charset="0"/>
              <a:buChar char="–"/>
              <a:defRPr lang="en-US" sz="15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41934"/>
            <a:ext cx="8458200" cy="3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>
              <a:tabLst>
                <a:tab pos="296466" algn="l"/>
              </a:tabLst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/>
          <a:lstStyle>
            <a:lvl1pPr algn="r">
              <a:defRPr/>
            </a:lvl1pPr>
          </a:lstStyle>
          <a:p>
            <a:fld id="{7B3E355C-57B9-BC4B-95D8-406A1F8345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631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Major and Sub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1335024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57200" y="3744363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1905000" y="1348565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905000" y="3763963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905000" y="2199167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905000" y="4619625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19400" y="1348565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19400" y="3763963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19400" y="2199167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819400" y="4619625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1622A13A-1CFD-CA4E-A8DD-C641C07281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542720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/>
          </p:cNvSpPr>
          <p:nvPr userDrawn="1"/>
        </p:nvSpPr>
        <p:spPr bwMode="auto">
          <a:xfrm>
            <a:off x="4646613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752475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2262459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/>
          </p:nvPr>
        </p:nvSpPr>
        <p:spPr>
          <a:xfrm rot="5400000">
            <a:off x="6157271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752108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646920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9B3A2EF8-18A0-3548-8284-3CDE95E84B9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51873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>
            <a:spLocks/>
          </p:cNvSpPr>
          <p:nvPr userDrawn="1"/>
        </p:nvSpPr>
        <p:spPr bwMode="auto">
          <a:xfrm>
            <a:off x="441326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2" name="Freeform 4"/>
          <p:cNvSpPr>
            <a:spLocks/>
          </p:cNvSpPr>
          <p:nvPr userDrawn="1"/>
        </p:nvSpPr>
        <p:spPr bwMode="auto">
          <a:xfrm>
            <a:off x="2552701" y="1911352"/>
            <a:ext cx="1919288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3" name="Freeform 4"/>
          <p:cNvSpPr>
            <a:spLocks/>
          </p:cNvSpPr>
          <p:nvPr userDrawn="1"/>
        </p:nvSpPr>
        <p:spPr bwMode="auto">
          <a:xfrm>
            <a:off x="4648201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6770689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1095755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 rot="5400000">
            <a:off x="320617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8"/>
          </p:nvPr>
        </p:nvSpPr>
        <p:spPr>
          <a:xfrm rot="5400000">
            <a:off x="5301996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 rot="5400000">
            <a:off x="742511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41959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55238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648200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677132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6D75ED15-758A-614E-A17B-56CD5E692F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3925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38328" y="1450181"/>
            <a:ext cx="2596896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l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73554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6208779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273552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208776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38328" y="2057403"/>
            <a:ext cx="2523744" cy="230832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>
            <a:spAutoFit/>
          </a:bodyPr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8A4AF9FF-8501-8442-BA34-6C86C862CF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509382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7129272" y="1493520"/>
            <a:ext cx="1481328" cy="47548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lIns="45720" anchor="t"/>
          <a:lstStyle>
            <a:lvl1pPr marL="123444" indent="-123444" algn="l">
              <a:lnSpc>
                <a:spcPts val="105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sz="900" b="0">
                <a:solidFill>
                  <a:srgbClr val="000000"/>
                </a:solidFill>
              </a:defRPr>
            </a:lvl1pPr>
            <a:lvl2pPr marL="123444" indent="0" algn="l">
              <a:spcBef>
                <a:spcPts val="525"/>
              </a:spcBef>
              <a:buNone/>
              <a:defRPr sz="900" b="0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57200" y="16002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C0C0"/>
              </a:buClr>
              <a:buSzTx/>
              <a:buFont typeface="Wingdings 2" pitchFamily="18" charset="2"/>
              <a:buChar char="¡"/>
              <a:tabLst/>
              <a:defRPr sz="900" b="1" baseline="0">
                <a:solidFill>
                  <a:srgbClr val="FFFFFF"/>
                </a:solidFill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57200" y="48768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457200" y="32385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2191512" y="16002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91512" y="32385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91512" y="48768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00398512-78EB-D84B-88E3-8EFD360D4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190295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Two palettes mov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 userDrawn="1"/>
        </p:nvSpPr>
        <p:spPr bwMode="auto">
          <a:xfrm>
            <a:off x="684213" y="2635250"/>
            <a:ext cx="7777162" cy="1587500"/>
          </a:xfrm>
          <a:prstGeom prst="homePlate">
            <a:avLst>
              <a:gd name="adj" fmla="val 32592"/>
            </a:avLst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68580" bIns="6858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350">
              <a:latin typeface="Arial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05156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0"/>
          </p:nvPr>
        </p:nvSpPr>
        <p:spPr>
          <a:xfrm>
            <a:off x="105156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4"/>
          </p:nvPr>
        </p:nvSpPr>
        <p:spPr>
          <a:xfrm>
            <a:off x="457200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B47071-B393-DC4F-9921-408D035EE57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0921333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l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4384675" y="3341688"/>
            <a:ext cx="376238" cy="1403350"/>
          </a:xfrm>
          <a:custGeom>
            <a:avLst/>
            <a:gdLst>
              <a:gd name="T0" fmla="*/ 2147483647 w 176"/>
              <a:gd name="T1" fmla="*/ 0 h 608"/>
              <a:gd name="T2" fmla="*/ 0 w 176"/>
              <a:gd name="T3" fmla="*/ 2147483647 h 608"/>
              <a:gd name="T4" fmla="*/ 2147483647 w 176"/>
              <a:gd name="T5" fmla="*/ 2147483647 h 608"/>
              <a:gd name="T6" fmla="*/ 0 w 176"/>
              <a:gd name="T7" fmla="*/ 2147483647 h 608"/>
              <a:gd name="T8" fmla="*/ 2147483647 w 176"/>
              <a:gd name="T9" fmla="*/ 2147483647 h 608"/>
              <a:gd name="T10" fmla="*/ 2147483647 w 176"/>
              <a:gd name="T11" fmla="*/ 2147483647 h 608"/>
              <a:gd name="T12" fmla="*/ 0 w 176"/>
              <a:gd name="T13" fmla="*/ 2147483647 h 608"/>
              <a:gd name="T14" fmla="*/ 0 w 176"/>
              <a:gd name="T15" fmla="*/ 2147483647 h 608"/>
              <a:gd name="T16" fmla="*/ 2147483647 w 176"/>
              <a:gd name="T17" fmla="*/ 2147483647 h 608"/>
              <a:gd name="T18" fmla="*/ 2147483647 w 176"/>
              <a:gd name="T19" fmla="*/ 2147483647 h 608"/>
              <a:gd name="T20" fmla="*/ 2147483647 w 176"/>
              <a:gd name="T21" fmla="*/ 2147483647 h 608"/>
              <a:gd name="T22" fmla="*/ 2147483647 w 176"/>
              <a:gd name="T23" fmla="*/ 2147483647 h 608"/>
              <a:gd name="T24" fmla="*/ 2147483647 w 176"/>
              <a:gd name="T25" fmla="*/ 2147483647 h 608"/>
              <a:gd name="T26" fmla="*/ 2147483647 w 176"/>
              <a:gd name="T27" fmla="*/ 2147483647 h 608"/>
              <a:gd name="T28" fmla="*/ 2147483647 w 176"/>
              <a:gd name="T29" fmla="*/ 0 h 608"/>
              <a:gd name="T30" fmla="*/ 2147483647 w 176"/>
              <a:gd name="T31" fmla="*/ 0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6" h="608">
                <a:moveTo>
                  <a:pt x="72" y="0"/>
                </a:moveTo>
                <a:lnTo>
                  <a:pt x="0" y="232"/>
                </a:lnTo>
                <a:lnTo>
                  <a:pt x="48" y="232"/>
                </a:lnTo>
                <a:lnTo>
                  <a:pt x="0" y="376"/>
                </a:lnTo>
                <a:lnTo>
                  <a:pt x="72" y="376"/>
                </a:lnTo>
                <a:lnTo>
                  <a:pt x="32" y="504"/>
                </a:lnTo>
                <a:lnTo>
                  <a:pt x="0" y="504"/>
                </a:lnTo>
                <a:lnTo>
                  <a:pt x="0" y="608"/>
                </a:lnTo>
                <a:lnTo>
                  <a:pt x="96" y="496"/>
                </a:lnTo>
                <a:lnTo>
                  <a:pt x="48" y="504"/>
                </a:lnTo>
                <a:lnTo>
                  <a:pt x="144" y="336"/>
                </a:lnTo>
                <a:lnTo>
                  <a:pt x="72" y="336"/>
                </a:lnTo>
                <a:lnTo>
                  <a:pt x="144" y="192"/>
                </a:lnTo>
                <a:lnTo>
                  <a:pt x="88" y="192"/>
                </a:lnTo>
                <a:lnTo>
                  <a:pt x="176" y="0"/>
                </a:lnTo>
                <a:lnTo>
                  <a:pt x="72" y="0"/>
                </a:lnTo>
                <a:close/>
              </a:path>
            </a:pathLst>
          </a:custGeom>
          <a:solidFill>
            <a:srgbClr val="B01C2E"/>
          </a:solidFill>
          <a:ln w="6350" cap="flat" cmpd="sng">
            <a:solidFill>
              <a:srgbClr val="B01C2E"/>
            </a:solidFill>
            <a:prstDash val="solid"/>
            <a:round/>
            <a:headEnd/>
            <a:tailEnd/>
          </a:ln>
        </p:spPr>
        <p:txBody>
          <a:bodyPr lIns="54000" tIns="54000" rIns="54000" bIns="54000" anchor="ctr"/>
          <a:lstStyle/>
          <a:p>
            <a:endParaRPr lang="en-US" sz="135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35152" y="1417320"/>
            <a:ext cx="3035808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266627" y="1417320"/>
            <a:ext cx="3054096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835152" y="1874520"/>
            <a:ext cx="3291840" cy="4343400"/>
          </a:xfrm>
          <a:prstGeom prst="homePlate">
            <a:avLst>
              <a:gd name="adj" fmla="val 7684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4"/>
          </p:nvPr>
        </p:nvSpPr>
        <p:spPr>
          <a:xfrm flipH="1">
            <a:off x="5028883" y="1874520"/>
            <a:ext cx="3291840" cy="4343400"/>
          </a:xfrm>
          <a:prstGeom prst="homePlate">
            <a:avLst>
              <a:gd name="adj" fmla="val 7343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2286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637242-61C1-4C47-AFEF-079B86936F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05000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35"/>
          </p:nvPr>
        </p:nvSpPr>
        <p:spPr>
          <a:xfrm>
            <a:off x="6181725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0" rIns="9144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/>
          </p:nvPr>
        </p:nvSpPr>
        <p:spPr>
          <a:xfrm>
            <a:off x="484632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2667000" y="18288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67000" y="242316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2667000" y="301752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2667000" y="361188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2667000" y="420624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2667000" y="48006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2514600" y="1981200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2514600" y="2570074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2514600" y="315894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2514600" y="3747822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2514600" y="4336696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2514600" y="492556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6F716D94-026E-1240-A247-91A0127FD88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3623566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Horizont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96240" y="160020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621280" y="160020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96240" y="274828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621280" y="274828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396240" y="389636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2621280" y="389636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02266" y="504444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2627306" y="504444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DDD5FA0E-3EAB-CB47-B428-C2E5915BFD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314996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Vertic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 rot="5400000">
            <a:off x="731520" y="1097281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362200" y="1371600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2362200" y="2474977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362200" y="3578353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2362200" y="4681728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33"/>
          </p:nvPr>
        </p:nvSpPr>
        <p:spPr>
          <a:xfrm rot="5400000">
            <a:off x="731520" y="2200657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/>
          </p:nvPr>
        </p:nvSpPr>
        <p:spPr>
          <a:xfrm rot="5400000">
            <a:off x="731520" y="3304033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/>
          </p:nvPr>
        </p:nvSpPr>
        <p:spPr>
          <a:xfrm rot="5400000">
            <a:off x="731520" y="4407408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4835DA82-056E-9542-8819-BE1B86DFF0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98876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463EAD6B-1B79-144E-A805-1CA6FF1F03F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061030" y="5370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68260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/>
          <p:cNvSpPr>
            <a:spLocks noChangeArrowheads="1"/>
          </p:cNvSpPr>
          <p:nvPr userDrawn="1"/>
        </p:nvSpPr>
        <p:spPr bwMode="auto">
          <a:xfrm rot="5400000">
            <a:off x="5297488" y="3346450"/>
            <a:ext cx="4406900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 userDrawn="1"/>
        </p:nvSpPr>
        <p:spPr bwMode="auto">
          <a:xfrm rot="5400000">
            <a:off x="-76041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3" name="AutoShape 5"/>
          <p:cNvSpPr>
            <a:spLocks noChangeArrowheads="1"/>
          </p:cNvSpPr>
          <p:nvPr userDrawn="1"/>
        </p:nvSpPr>
        <p:spPr bwMode="auto">
          <a:xfrm rot="5400000">
            <a:off x="75406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AutoShape 6"/>
          <p:cNvSpPr>
            <a:spLocks noChangeArrowheads="1"/>
          </p:cNvSpPr>
          <p:nvPr userDrawn="1"/>
        </p:nvSpPr>
        <p:spPr bwMode="auto">
          <a:xfrm rot="5400000">
            <a:off x="2266951" y="3351213"/>
            <a:ext cx="4416425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AutoShape 7"/>
          <p:cNvSpPr>
            <a:spLocks noChangeArrowheads="1"/>
          </p:cNvSpPr>
          <p:nvPr userDrawn="1"/>
        </p:nvSpPr>
        <p:spPr bwMode="auto">
          <a:xfrm rot="5400000">
            <a:off x="3781426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62000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2276475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789363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3038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8151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09600" y="21336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09600" y="33909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09600" y="4648200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4755A724-3117-D848-90FF-6F79FEC206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2441595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resulting F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273552" y="1444752"/>
            <a:ext cx="2596896" cy="3968496"/>
          </a:xfrm>
          <a:prstGeom prst="rect">
            <a:avLst/>
          </a:prstGeom>
        </p:spPr>
        <p:txBody>
          <a:bodyPr wrap="square" lIns="640080" rIns="64008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370576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 flipH="1">
            <a:off x="609600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5370576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 flipH="1">
            <a:off x="609600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5370576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5"/>
          </p:nvPr>
        </p:nvSpPr>
        <p:spPr>
          <a:xfrm flipH="1">
            <a:off x="609600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6"/>
          </p:nvPr>
        </p:nvSpPr>
        <p:spPr>
          <a:xfrm>
            <a:off x="5370576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7"/>
          </p:nvPr>
        </p:nvSpPr>
        <p:spPr>
          <a:xfrm flipH="1">
            <a:off x="609600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fld id="{BA6B416F-5AE6-D74C-AE38-5D34E63DFA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286214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248400" y="1420504"/>
            <a:ext cx="2587752" cy="48006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36676">
              <a:buClr>
                <a:srgbClr val="B01C1A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02920" y="15544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502920" y="27482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02920" y="39420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502920" y="51358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2EFD6B5-614C-464C-AC16-8E45A0815B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652580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04800" y="2362200"/>
            <a:ext cx="6117336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304800" y="3491484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304800" y="4620768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411433" y="1417320"/>
            <a:ext cx="2103120" cy="429768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91025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74061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57097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157097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2774061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2"/>
          </p:nvPr>
        </p:nvSpPr>
        <p:spPr>
          <a:xfrm>
            <a:off x="4391025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20"/>
          </p:nvPr>
        </p:nvSpPr>
        <p:spPr>
          <a:xfrm>
            <a:off x="6411433" y="1861185"/>
            <a:ext cx="2103120" cy="4206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08AE5534-AA48-F74E-87DE-645A72BA9DD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874273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 userDrawn="1"/>
        </p:nvSpPr>
        <p:spPr bwMode="auto">
          <a:xfrm>
            <a:off x="3068639" y="1981202"/>
            <a:ext cx="2536825" cy="339725"/>
          </a:xfrm>
          <a:custGeom>
            <a:avLst/>
            <a:gdLst>
              <a:gd name="T0" fmla="*/ 0 w 2536891"/>
              <a:gd name="T1" fmla="*/ 0 h 488372"/>
              <a:gd name="T2" fmla="*/ 1942613 w 2536891"/>
              <a:gd name="T3" fmla="*/ 0 h 488372"/>
              <a:gd name="T4" fmla="*/ 2455867 w 2536891"/>
              <a:gd name="T5" fmla="*/ 200 h 488372"/>
              <a:gd name="T6" fmla="*/ 2536627 w 2536891"/>
              <a:gd name="T7" fmla="*/ 114356 h 488372"/>
              <a:gd name="T8" fmla="*/ 131751 w 2536891"/>
              <a:gd name="T9" fmla="*/ 114356 h 488372"/>
              <a:gd name="T10" fmla="*/ 81090 w 2536891"/>
              <a:gd name="T11" fmla="*/ 113442 h 488372"/>
              <a:gd name="T12" fmla="*/ 0 w 2536891"/>
              <a:gd name="T13" fmla="*/ 0 h 4883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36891" h="488372">
                <a:moveTo>
                  <a:pt x="0" y="0"/>
                </a:moveTo>
                <a:lnTo>
                  <a:pt x="1942817" y="0"/>
                </a:lnTo>
                <a:lnTo>
                  <a:pt x="2456123" y="856"/>
                </a:lnTo>
                <a:lnTo>
                  <a:pt x="2536891" y="488372"/>
                </a:lnTo>
                <a:lnTo>
                  <a:pt x="131763" y="488372"/>
                </a:lnTo>
                <a:lnTo>
                  <a:pt x="81098" y="484467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57201" y="1982790"/>
            <a:ext cx="2530475" cy="339725"/>
          </a:xfrm>
          <a:custGeom>
            <a:avLst/>
            <a:gdLst>
              <a:gd name="T0" fmla="*/ 0 w 2529680"/>
              <a:gd name="T1" fmla="*/ 0 h 488372"/>
              <a:gd name="T2" fmla="*/ 1945261 w 2529680"/>
              <a:gd name="T3" fmla="*/ 0 h 488372"/>
              <a:gd name="T4" fmla="*/ 2463980 w 2529680"/>
              <a:gd name="T5" fmla="*/ 200 h 488372"/>
              <a:gd name="T6" fmla="*/ 2532861 w 2529680"/>
              <a:gd name="T7" fmla="*/ 113442 h 488372"/>
              <a:gd name="T8" fmla="*/ 0 w 2529680"/>
              <a:gd name="T9" fmla="*/ 114356 h 488372"/>
              <a:gd name="T10" fmla="*/ 0 w 2529680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9680" h="488372">
                <a:moveTo>
                  <a:pt x="0" y="0"/>
                </a:moveTo>
                <a:lnTo>
                  <a:pt x="1942817" y="0"/>
                </a:lnTo>
                <a:lnTo>
                  <a:pt x="2460885" y="856"/>
                </a:lnTo>
                <a:lnTo>
                  <a:pt x="2529680" y="484467"/>
                </a:lnTo>
                <a:lnTo>
                  <a:pt x="0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Freeform 14"/>
          <p:cNvSpPr>
            <a:spLocks/>
          </p:cNvSpPr>
          <p:nvPr userDrawn="1"/>
        </p:nvSpPr>
        <p:spPr bwMode="auto">
          <a:xfrm>
            <a:off x="5684839" y="1981202"/>
            <a:ext cx="2871787" cy="339725"/>
          </a:xfrm>
          <a:custGeom>
            <a:avLst/>
            <a:gdLst>
              <a:gd name="T0" fmla="*/ 0 w 2996886"/>
              <a:gd name="T1" fmla="*/ 0 h 488372"/>
              <a:gd name="T2" fmla="*/ 1638173 w 2996886"/>
              <a:gd name="T3" fmla="*/ 0 h 488372"/>
              <a:gd name="T4" fmla="*/ 2526959 w 2996886"/>
              <a:gd name="T5" fmla="*/ 200 h 488372"/>
              <a:gd name="T6" fmla="*/ 2525539 w 2996886"/>
              <a:gd name="T7" fmla="*/ 114356 h 488372"/>
              <a:gd name="T8" fmla="*/ 60236 w 2996886"/>
              <a:gd name="T9" fmla="*/ 114356 h 488372"/>
              <a:gd name="T10" fmla="*/ 0 w 2996886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96886" h="488372">
                <a:moveTo>
                  <a:pt x="0" y="0"/>
                </a:moveTo>
                <a:lnTo>
                  <a:pt x="1942817" y="0"/>
                </a:lnTo>
                <a:lnTo>
                  <a:pt x="2996886" y="855"/>
                </a:lnTo>
                <a:cubicBezTo>
                  <a:pt x="2996325" y="163361"/>
                  <a:pt x="2995763" y="325866"/>
                  <a:pt x="2995202" y="488372"/>
                </a:cubicBezTo>
                <a:lnTo>
                  <a:pt x="71438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5680886" y="1983087"/>
            <a:ext cx="2875741" cy="1903112"/>
          </a:xfrm>
          <a:custGeom>
            <a:avLst/>
            <a:gdLst>
              <a:gd name="connsiteX0" fmla="*/ 0 w 2674468"/>
              <a:gd name="connsiteY0" fmla="*/ 0 h 1724992"/>
              <a:gd name="connsiteX1" fmla="*/ 2472747 w 2674468"/>
              <a:gd name="connsiteY1" fmla="*/ 0 h 1724992"/>
              <a:gd name="connsiteX2" fmla="*/ 2674468 w 2674468"/>
              <a:gd name="connsiteY2" fmla="*/ 862496 h 1724992"/>
              <a:gd name="connsiteX3" fmla="*/ 2472747 w 2674468"/>
              <a:gd name="connsiteY3" fmla="*/ 1724992 h 1724992"/>
              <a:gd name="connsiteX4" fmla="*/ 0 w 2674468"/>
              <a:gd name="connsiteY4" fmla="*/ 1724992 h 1724992"/>
              <a:gd name="connsiteX5" fmla="*/ 201721 w 2674468"/>
              <a:gd name="connsiteY5" fmla="*/ 862496 h 1724992"/>
              <a:gd name="connsiteX6" fmla="*/ 0 w 2674468"/>
              <a:gd name="connsiteY6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201721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2747" h="1724992">
                <a:moveTo>
                  <a:pt x="0" y="0"/>
                </a:moveTo>
                <a:lnTo>
                  <a:pt x="2472747" y="0"/>
                </a:lnTo>
                <a:lnTo>
                  <a:pt x="2472747" y="1724992"/>
                </a:lnTo>
                <a:lnTo>
                  <a:pt x="0" y="1724992"/>
                </a:lnTo>
                <a:lnTo>
                  <a:pt x="169327" y="862496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A9A9A9"/>
            </a:solidFill>
            <a:miter lim="800000"/>
            <a:headEnd/>
            <a:tailEnd/>
          </a:ln>
        </p:spPr>
        <p:txBody>
          <a:bodyPr lIns="41148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3068559" y="1983087"/>
            <a:ext cx="2674468" cy="1903112"/>
          </a:xfrm>
          <a:prstGeom prst="chevron">
            <a:avLst>
              <a:gd name="adj" fmla="val 10431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4038600"/>
            <a:ext cx="8077200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457200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585778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7200" y="1417320"/>
            <a:ext cx="5193792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656263" y="1417326"/>
            <a:ext cx="3035808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 marL="257175" marR="0" indent="-257175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1983087"/>
            <a:ext cx="2674468" cy="1903112"/>
          </a:xfrm>
          <a:prstGeom prst="homePlate">
            <a:avLst>
              <a:gd name="adj" fmla="val 11448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457200" y="1981200"/>
            <a:ext cx="2473180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144323" y="1988239"/>
            <a:ext cx="2387536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343400"/>
            <a:ext cx="8077200" cy="14813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30302" indent="-130302">
              <a:lnSpc>
                <a:spcPct val="95000"/>
              </a:lnSpc>
              <a:spcBef>
                <a:spcPts val="540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260604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390906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51435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68580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5762431" y="1987175"/>
            <a:ext cx="2794197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E70D8206-912D-3041-8A60-C5747B4B98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6920660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Workstream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entagon 32"/>
          <p:cNvSpPr/>
          <p:nvPr userDrawn="1"/>
        </p:nvSpPr>
        <p:spPr bwMode="auto">
          <a:xfrm>
            <a:off x="5507039" y="1755775"/>
            <a:ext cx="679450" cy="4343400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indent="-88106" eaLnBrk="0" hangingPunct="0">
              <a:lnSpc>
                <a:spcPct val="95000"/>
              </a:lnSpc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38"/>
          </p:nvPr>
        </p:nvSpPr>
        <p:spPr>
          <a:xfrm>
            <a:off x="2993735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39"/>
          </p:nvPr>
        </p:nvSpPr>
        <p:spPr>
          <a:xfrm>
            <a:off x="477838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5"/>
          </p:nvPr>
        </p:nvSpPr>
        <p:spPr>
          <a:xfrm>
            <a:off x="2993735" y="1290638"/>
            <a:ext cx="2377440" cy="3803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2"/>
          </p:nvPr>
        </p:nvSpPr>
        <p:spPr>
          <a:xfrm>
            <a:off x="6300383" y="1290638"/>
            <a:ext cx="237744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30"/>
          </p:nvPr>
        </p:nvSpPr>
        <p:spPr>
          <a:xfrm>
            <a:off x="477838" y="1290638"/>
            <a:ext cx="2377440" cy="380392"/>
          </a:xfrm>
          <a:prstGeom prst="rect">
            <a:avLst/>
          </a:prstGeom>
          <a:solidFill>
            <a:srgbClr val="4D4D4D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40"/>
          </p:nvPr>
        </p:nvSpPr>
        <p:spPr>
          <a:xfrm>
            <a:off x="569278" y="173126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0" rIns="45720" bIns="0" anchor="ctr" anchorCtr="0"/>
          <a:lstStyle>
            <a:lvl1pPr marL="0" indent="-89154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569278" y="235712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2"/>
          </p:nvPr>
        </p:nvSpPr>
        <p:spPr>
          <a:xfrm>
            <a:off x="569278" y="2982976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69278" y="3608832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569278" y="4234688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45"/>
          </p:nvPr>
        </p:nvSpPr>
        <p:spPr>
          <a:xfrm>
            <a:off x="569278" y="548640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46"/>
          </p:nvPr>
        </p:nvSpPr>
        <p:spPr>
          <a:xfrm>
            <a:off x="569278" y="486054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47"/>
          </p:nvPr>
        </p:nvSpPr>
        <p:spPr>
          <a:xfrm>
            <a:off x="3085175" y="174345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8"/>
          </p:nvPr>
        </p:nvSpPr>
        <p:spPr>
          <a:xfrm>
            <a:off x="3085175" y="236931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9"/>
          </p:nvPr>
        </p:nvSpPr>
        <p:spPr>
          <a:xfrm>
            <a:off x="3085175" y="2995168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3085175" y="3621024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51"/>
          </p:nvPr>
        </p:nvSpPr>
        <p:spPr>
          <a:xfrm>
            <a:off x="3085175" y="4246880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/>
          </p:nvPr>
        </p:nvSpPr>
        <p:spPr>
          <a:xfrm>
            <a:off x="3085175" y="549859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/>
          </p:nvPr>
        </p:nvSpPr>
        <p:spPr>
          <a:xfrm>
            <a:off x="3085175" y="487273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/>
          </p:nvPr>
        </p:nvSpPr>
        <p:spPr>
          <a:xfrm>
            <a:off x="6300383" y="174345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55"/>
          </p:nvPr>
        </p:nvSpPr>
        <p:spPr>
          <a:xfrm>
            <a:off x="6300383" y="236931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56"/>
          </p:nvPr>
        </p:nvSpPr>
        <p:spPr>
          <a:xfrm>
            <a:off x="6300383" y="2995168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57"/>
          </p:nvPr>
        </p:nvSpPr>
        <p:spPr>
          <a:xfrm>
            <a:off x="6300383" y="3621024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58"/>
          </p:nvPr>
        </p:nvSpPr>
        <p:spPr>
          <a:xfrm>
            <a:off x="6300383" y="4246880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59"/>
          </p:nvPr>
        </p:nvSpPr>
        <p:spPr>
          <a:xfrm>
            <a:off x="6300383" y="549859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60"/>
          </p:nvPr>
        </p:nvSpPr>
        <p:spPr>
          <a:xfrm>
            <a:off x="6300383" y="487273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61"/>
          </p:nvPr>
        </p:nvSpPr>
        <p:spPr/>
        <p:txBody>
          <a:bodyPr/>
          <a:lstStyle>
            <a:lvl1pPr>
              <a:defRPr/>
            </a:lvl1pPr>
          </a:lstStyle>
          <a:p>
            <a:fld id="{250D9D91-D592-1043-AF8D-0FC015913F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" name="Footer Placeholder 33"/>
          <p:cNvSpPr>
            <a:spLocks noGrp="1"/>
          </p:cNvSpPr>
          <p:nvPr>
            <p:ph type="ftr" sz="quarter" idx="6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185977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Element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 userDrawn="1"/>
        </p:nvSpPr>
        <p:spPr bwMode="auto">
          <a:xfrm>
            <a:off x="5349876" y="1497015"/>
            <a:ext cx="679450" cy="4352925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7082028" y="330708"/>
            <a:ext cx="640080" cy="2569464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17336" y="1981200"/>
            <a:ext cx="2569464" cy="41148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="1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="1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 b="1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3810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2"/>
          </p:nvPr>
        </p:nvSpPr>
        <p:spPr>
          <a:xfrm>
            <a:off x="3810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3"/>
          </p:nvPr>
        </p:nvSpPr>
        <p:spPr>
          <a:xfrm>
            <a:off x="3810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4"/>
          </p:nvPr>
        </p:nvSpPr>
        <p:spPr>
          <a:xfrm>
            <a:off x="20574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5"/>
          </p:nvPr>
        </p:nvSpPr>
        <p:spPr>
          <a:xfrm>
            <a:off x="20574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/>
          </p:nvPr>
        </p:nvSpPr>
        <p:spPr>
          <a:xfrm>
            <a:off x="20574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7"/>
          </p:nvPr>
        </p:nvSpPr>
        <p:spPr>
          <a:xfrm>
            <a:off x="37338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8"/>
          </p:nvPr>
        </p:nvSpPr>
        <p:spPr>
          <a:xfrm>
            <a:off x="37338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/>
          </p:nvPr>
        </p:nvSpPr>
        <p:spPr>
          <a:xfrm>
            <a:off x="37338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09CF501B-85A3-0748-9525-578425C492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910612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Text Blocks - Sequ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24"/>
          <p:cNvCxnSpPr>
            <a:cxnSpLocks noChangeShapeType="1"/>
          </p:cNvCxnSpPr>
          <p:nvPr userDrawn="1"/>
        </p:nvCxnSpPr>
        <p:spPr bwMode="auto">
          <a:xfrm rot="16200000" flipH="1">
            <a:off x="909638" y="2395538"/>
            <a:ext cx="768350" cy="6381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28"/>
          <p:cNvCxnSpPr>
            <a:cxnSpLocks noChangeShapeType="1"/>
          </p:cNvCxnSpPr>
          <p:nvPr userDrawn="1"/>
        </p:nvCxnSpPr>
        <p:spPr bwMode="auto">
          <a:xfrm rot="16200000" flipH="1">
            <a:off x="2066926" y="3590927"/>
            <a:ext cx="752475" cy="6254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39"/>
          <p:cNvCxnSpPr>
            <a:cxnSpLocks noChangeShapeType="1"/>
          </p:cNvCxnSpPr>
          <p:nvPr userDrawn="1"/>
        </p:nvCxnSpPr>
        <p:spPr bwMode="auto">
          <a:xfrm rot="16200000" flipH="1">
            <a:off x="3234532" y="4814095"/>
            <a:ext cx="698500" cy="595313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Content Placeholder 3"/>
          <p:cNvSpPr>
            <a:spLocks noGrp="1"/>
          </p:cNvSpPr>
          <p:nvPr>
            <p:ph sz="half" idx="17"/>
          </p:nvPr>
        </p:nvSpPr>
        <p:spPr>
          <a:xfrm>
            <a:off x="3881706" y="4986243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79117" y="1441358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1612733" y="2622986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2755736" y="3804614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C10D6D8-3B97-854D-B9A2-DD1E2B17F6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9826490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712789" y="1782765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8" name="Parallelogram 7"/>
          <p:cNvSpPr/>
          <p:nvPr userDrawn="1"/>
        </p:nvSpPr>
        <p:spPr bwMode="auto">
          <a:xfrm>
            <a:off x="712789" y="5300665"/>
            <a:ext cx="7969250" cy="530225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Parallelogram 13"/>
          <p:cNvSpPr/>
          <p:nvPr userDrawn="1"/>
        </p:nvSpPr>
        <p:spPr bwMode="auto">
          <a:xfrm>
            <a:off x="712789" y="4129090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Parallelogram 14"/>
          <p:cNvSpPr/>
          <p:nvPr userDrawn="1"/>
        </p:nvSpPr>
        <p:spPr bwMode="auto">
          <a:xfrm>
            <a:off x="712789" y="2955925"/>
            <a:ext cx="7969250" cy="528638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708691" y="1501649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708691" y="5019704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marR="0" indent="-13216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708691" y="3847017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708691" y="2674336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7E92AD8-7AD1-8240-8596-9839AB315E2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5023489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/>
          <p:cNvCxnSpPr>
            <a:cxnSpLocks noChangeShapeType="1"/>
          </p:cNvCxnSpPr>
          <p:nvPr userDrawn="1"/>
        </p:nvCxnSpPr>
        <p:spPr bwMode="auto">
          <a:xfrm>
            <a:off x="477838" y="3294065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477838" y="4670425"/>
            <a:ext cx="7988300" cy="1588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>
            <a:off x="477838" y="6046790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582996" y="1290644"/>
            <a:ext cx="1870718" cy="600507"/>
          </a:xfrm>
          <a:prstGeom prst="homePlate">
            <a:avLst>
              <a:gd name="adj" fmla="val 31973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9650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511428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332064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2068960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57200" y="343666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57200" y="480248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582996" y="2068960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582996" y="344150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582996" y="480732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33206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333206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333206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511428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11428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11428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6896505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6896505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6896505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9"/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/>
            </a:lvl1pPr>
          </a:lstStyle>
          <a:p>
            <a:fld id="{BC9105C1-E9DE-DA45-BFF7-4F496C07EB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" name="Footer Placeholder 37"/>
          <p:cNvSpPr>
            <a:spLocks noGrp="1"/>
          </p:cNvSpPr>
          <p:nvPr>
            <p:ph type="ftr" sz="quarter" idx="4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65164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/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381000" y="3886200"/>
            <a:ext cx="83820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BDD9035-58B9-F243-8D2E-5AB7C416733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266718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11"/>
          <p:cNvSpPr>
            <a:spLocks noChangeArrowheads="1"/>
          </p:cNvSpPr>
          <p:nvPr userDrawn="1"/>
        </p:nvSpPr>
        <p:spPr bwMode="auto">
          <a:xfrm>
            <a:off x="2151064" y="1277938"/>
            <a:ext cx="6618287" cy="582612"/>
          </a:xfrm>
          <a:prstGeom prst="homePlate">
            <a:avLst>
              <a:gd name="adj" fmla="val 39286"/>
            </a:avLst>
          </a:prstGeom>
          <a:solidFill>
            <a:schemeClr val="accent1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2160589" y="1568450"/>
            <a:ext cx="6608762" cy="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 rot="16200000" flipH="1">
            <a:off x="-167481" y="3604420"/>
            <a:ext cx="4665662" cy="1270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115"/>
          <p:cNvGrpSpPr>
            <a:grpSpLocks/>
          </p:cNvGrpSpPr>
          <p:nvPr userDrawn="1"/>
        </p:nvGrpSpPr>
        <p:grpSpPr bwMode="auto">
          <a:xfrm>
            <a:off x="2584450" y="1576388"/>
            <a:ext cx="5530850" cy="4367212"/>
            <a:chOff x="2585007" y="1576462"/>
            <a:chExt cx="5530617" cy="4041195"/>
          </a:xfrm>
        </p:grpSpPr>
        <p:cxnSp>
          <p:nvCxnSpPr>
            <p:cNvPr id="42" name="Straight Connector 12"/>
            <p:cNvCxnSpPr>
              <a:cxnSpLocks noChangeShapeType="1"/>
            </p:cNvCxnSpPr>
            <p:nvPr userDrawn="1"/>
          </p:nvCxnSpPr>
          <p:spPr bwMode="auto">
            <a:xfrm rot="5400000">
              <a:off x="564416" y="3597053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13"/>
            <p:cNvCxnSpPr>
              <a:cxnSpLocks noChangeShapeType="1"/>
            </p:cNvCxnSpPr>
            <p:nvPr userDrawn="1"/>
          </p:nvCxnSpPr>
          <p:spPr bwMode="auto">
            <a:xfrm rot="5400000">
              <a:off x="1415280" y="359705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 userDrawn="1"/>
          </p:nvCxnSpPr>
          <p:spPr bwMode="auto">
            <a:xfrm rot="5400000">
              <a:off x="989848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15"/>
            <p:cNvCxnSpPr>
              <a:cxnSpLocks noChangeShapeType="1"/>
            </p:cNvCxnSpPr>
            <p:nvPr userDrawn="1"/>
          </p:nvCxnSpPr>
          <p:spPr bwMode="auto">
            <a:xfrm rot="5400000">
              <a:off x="2266144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16"/>
            <p:cNvCxnSpPr>
              <a:cxnSpLocks noChangeShapeType="1"/>
            </p:cNvCxnSpPr>
            <p:nvPr userDrawn="1"/>
          </p:nvCxnSpPr>
          <p:spPr bwMode="auto">
            <a:xfrm rot="5400000">
              <a:off x="1840712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7"/>
            <p:cNvCxnSpPr>
              <a:cxnSpLocks noChangeShapeType="1"/>
            </p:cNvCxnSpPr>
            <p:nvPr userDrawn="1"/>
          </p:nvCxnSpPr>
          <p:spPr bwMode="auto">
            <a:xfrm rot="5400000">
              <a:off x="3117008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8"/>
            <p:cNvCxnSpPr>
              <a:cxnSpLocks noChangeShapeType="1"/>
            </p:cNvCxnSpPr>
            <p:nvPr userDrawn="1"/>
          </p:nvCxnSpPr>
          <p:spPr bwMode="auto">
            <a:xfrm rot="5400000">
              <a:off x="2691576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9"/>
            <p:cNvCxnSpPr>
              <a:cxnSpLocks noChangeShapeType="1"/>
            </p:cNvCxnSpPr>
            <p:nvPr userDrawn="1"/>
          </p:nvCxnSpPr>
          <p:spPr bwMode="auto">
            <a:xfrm rot="5400000">
              <a:off x="3967872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20"/>
            <p:cNvCxnSpPr>
              <a:cxnSpLocks noChangeShapeType="1"/>
            </p:cNvCxnSpPr>
            <p:nvPr userDrawn="1"/>
          </p:nvCxnSpPr>
          <p:spPr bwMode="auto">
            <a:xfrm rot="5400000">
              <a:off x="3542440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21"/>
            <p:cNvCxnSpPr>
              <a:cxnSpLocks noChangeShapeType="1"/>
            </p:cNvCxnSpPr>
            <p:nvPr userDrawn="1"/>
          </p:nvCxnSpPr>
          <p:spPr bwMode="auto">
            <a:xfrm rot="5400000">
              <a:off x="4818736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22"/>
            <p:cNvCxnSpPr>
              <a:cxnSpLocks noChangeShapeType="1"/>
            </p:cNvCxnSpPr>
            <p:nvPr userDrawn="1"/>
          </p:nvCxnSpPr>
          <p:spPr bwMode="auto">
            <a:xfrm rot="5400000">
              <a:off x="4393304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23"/>
            <p:cNvCxnSpPr>
              <a:cxnSpLocks noChangeShapeType="1"/>
            </p:cNvCxnSpPr>
            <p:nvPr userDrawn="1"/>
          </p:nvCxnSpPr>
          <p:spPr bwMode="auto">
            <a:xfrm rot="5400000">
              <a:off x="5669600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24"/>
            <p:cNvCxnSpPr>
              <a:cxnSpLocks noChangeShapeType="1"/>
            </p:cNvCxnSpPr>
            <p:nvPr userDrawn="1"/>
          </p:nvCxnSpPr>
          <p:spPr bwMode="auto">
            <a:xfrm rot="5400000">
              <a:off x="5244168" y="3597064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25"/>
            <p:cNvCxnSpPr>
              <a:cxnSpLocks noChangeShapeType="1"/>
            </p:cNvCxnSpPr>
            <p:nvPr userDrawn="1"/>
          </p:nvCxnSpPr>
          <p:spPr bwMode="auto">
            <a:xfrm rot="5400000">
              <a:off x="6095032" y="359706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30"/>
          <p:cNvSpPr>
            <a:spLocks noChangeArrowheads="1"/>
          </p:cNvSpPr>
          <p:nvPr userDrawn="1"/>
        </p:nvSpPr>
        <p:spPr bwMode="auto">
          <a:xfrm>
            <a:off x="468313" y="1860550"/>
            <a:ext cx="8069262" cy="4083050"/>
          </a:xfrm>
          <a:prstGeom prst="rect">
            <a:avLst/>
          </a:prstGeom>
          <a:noFill/>
          <a:ln w="12700">
            <a:solidFill>
              <a:srgbClr val="A9A9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 userDrawn="1"/>
        </p:nvSpPr>
        <p:spPr bwMode="auto">
          <a:xfrm>
            <a:off x="468314" y="1277938"/>
            <a:ext cx="1692275" cy="582612"/>
          </a:xfrm>
          <a:prstGeom prst="rect">
            <a:avLst/>
          </a:prstGeom>
          <a:solidFill>
            <a:srgbClr val="4D4D4D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62" name="Straight Connector 28"/>
          <p:cNvCxnSpPr>
            <a:cxnSpLocks noChangeShapeType="1"/>
          </p:cNvCxnSpPr>
          <p:nvPr userDrawn="1"/>
        </p:nvCxnSpPr>
        <p:spPr bwMode="auto">
          <a:xfrm>
            <a:off x="473075" y="1277938"/>
            <a:ext cx="1676400" cy="582612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159965" y="1282931"/>
            <a:ext cx="6372290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01612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44159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16517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90645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471802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43501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867073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29255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419929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84540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56897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99445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727088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7696357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812183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548056" y="1548247"/>
            <a:ext cx="645582" cy="280554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1401427" y="1278089"/>
            <a:ext cx="645582" cy="561107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marR="0" indent="0" algn="r" defTabSz="685800" rtl="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533400" y="1905000"/>
            <a:ext cx="1554480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40" anchor="t" anchorCtr="0">
            <a:noAutofit/>
          </a:bodyPr>
          <a:lstStyle>
            <a:lvl1pPr marL="130302" indent="-13030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3" name="Slide Number Placeholder 9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fld id="{A2AEA599-6C77-BA4A-9F89-7B2425581C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4" name="Footer Placeholder 47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774044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 or Time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>
            <a:spLocks noChangeArrowheads="1"/>
          </p:cNvSpPr>
          <p:nvPr userDrawn="1"/>
        </p:nvSpPr>
        <p:spPr bwMode="auto">
          <a:xfrm>
            <a:off x="1555750" y="1828802"/>
            <a:ext cx="7131050" cy="3794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447675" y="2189163"/>
            <a:ext cx="1098550" cy="32877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grpSp>
        <p:nvGrpSpPr>
          <p:cNvPr id="72" name="Group 84"/>
          <p:cNvGrpSpPr>
            <a:grpSpLocks/>
          </p:cNvGrpSpPr>
          <p:nvPr userDrawn="1"/>
        </p:nvGrpSpPr>
        <p:grpSpPr bwMode="auto">
          <a:xfrm>
            <a:off x="442914" y="1819275"/>
            <a:ext cx="8234362" cy="3657600"/>
            <a:chOff x="443344" y="1819866"/>
            <a:chExt cx="8234523" cy="3657600"/>
          </a:xfrm>
        </p:grpSpPr>
        <p:grpSp>
          <p:nvGrpSpPr>
            <p:cNvPr id="73" name="Group 83"/>
            <p:cNvGrpSpPr>
              <a:grpSpLocks/>
            </p:cNvGrpSpPr>
            <p:nvPr userDrawn="1"/>
          </p:nvGrpSpPr>
          <p:grpSpPr bwMode="auto">
            <a:xfrm>
              <a:off x="443344" y="2565862"/>
              <a:ext cx="8229600" cy="2556366"/>
              <a:chOff x="443344" y="2565862"/>
              <a:chExt cx="8229600" cy="2556366"/>
            </a:xfrm>
          </p:grpSpPr>
          <p:cxnSp>
            <p:nvCxnSpPr>
              <p:cNvPr id="87" name="Straight Connector 27"/>
              <p:cNvCxnSpPr>
                <a:cxnSpLocks noChangeShapeType="1"/>
              </p:cNvCxnSpPr>
              <p:nvPr userDrawn="1"/>
            </p:nvCxnSpPr>
            <p:spPr bwMode="auto">
              <a:xfrm>
                <a:off x="443344" y="512064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28"/>
              <p:cNvCxnSpPr>
                <a:cxnSpLocks noChangeShapeType="1"/>
              </p:cNvCxnSpPr>
              <p:nvPr userDrawn="1"/>
            </p:nvCxnSpPr>
            <p:spPr bwMode="auto">
              <a:xfrm>
                <a:off x="443344" y="47548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9"/>
              <p:cNvCxnSpPr>
                <a:cxnSpLocks noChangeShapeType="1"/>
              </p:cNvCxnSpPr>
              <p:nvPr userDrawn="1"/>
            </p:nvCxnSpPr>
            <p:spPr bwMode="auto">
              <a:xfrm>
                <a:off x="443344" y="438912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30"/>
              <p:cNvCxnSpPr>
                <a:cxnSpLocks noChangeShapeType="1"/>
              </p:cNvCxnSpPr>
              <p:nvPr userDrawn="1"/>
            </p:nvCxnSpPr>
            <p:spPr bwMode="auto">
              <a:xfrm>
                <a:off x="443344" y="402890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31"/>
              <p:cNvCxnSpPr>
                <a:cxnSpLocks noChangeShapeType="1"/>
              </p:cNvCxnSpPr>
              <p:nvPr userDrawn="1"/>
            </p:nvCxnSpPr>
            <p:spPr bwMode="auto">
              <a:xfrm>
                <a:off x="443344" y="366314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32"/>
              <p:cNvCxnSpPr>
                <a:cxnSpLocks noChangeShapeType="1"/>
              </p:cNvCxnSpPr>
              <p:nvPr userDrawn="1"/>
            </p:nvCxnSpPr>
            <p:spPr bwMode="auto">
              <a:xfrm>
                <a:off x="443344" y="3302924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33"/>
              <p:cNvCxnSpPr>
                <a:cxnSpLocks noChangeShapeType="1"/>
              </p:cNvCxnSpPr>
              <p:nvPr userDrawn="1"/>
            </p:nvCxnSpPr>
            <p:spPr bwMode="auto">
              <a:xfrm>
                <a:off x="443344" y="29260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34"/>
              <p:cNvCxnSpPr>
                <a:cxnSpLocks noChangeShapeType="1"/>
              </p:cNvCxnSpPr>
              <p:nvPr userDrawn="1"/>
            </p:nvCxnSpPr>
            <p:spPr bwMode="auto">
              <a:xfrm>
                <a:off x="443344" y="256586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Group 82"/>
            <p:cNvGrpSpPr>
              <a:grpSpLocks/>
            </p:cNvGrpSpPr>
            <p:nvPr userDrawn="1"/>
          </p:nvGrpSpPr>
          <p:grpSpPr bwMode="auto">
            <a:xfrm>
              <a:off x="2202964" y="1819866"/>
              <a:ext cx="6474903" cy="3657600"/>
              <a:chOff x="2202964" y="1819866"/>
              <a:chExt cx="6474903" cy="3657600"/>
            </a:xfrm>
          </p:grpSpPr>
          <p:cxnSp>
            <p:nvCxnSpPr>
              <p:cNvPr id="75" name="Straight Connector 1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7495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17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02229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18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66962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19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31695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20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96428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21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61161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22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25895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23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90628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24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555361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25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20094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2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848273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5" name="TextBox 36"/>
          <p:cNvSpPr txBox="1">
            <a:spLocks noChangeArrowheads="1"/>
          </p:cNvSpPr>
          <p:nvPr userDrawn="1"/>
        </p:nvSpPr>
        <p:spPr bwMode="auto">
          <a:xfrm>
            <a:off x="512764" y="1566865"/>
            <a:ext cx="8842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WEEK NUMBER</a:t>
            </a:r>
          </a:p>
        </p:txBody>
      </p:sp>
      <p:sp>
        <p:nvSpPr>
          <p:cNvPr id="96" name="TextBox 37"/>
          <p:cNvSpPr txBox="1">
            <a:spLocks noChangeArrowheads="1"/>
          </p:cNvSpPr>
          <p:nvPr userDrawn="1"/>
        </p:nvSpPr>
        <p:spPr bwMode="auto">
          <a:xfrm>
            <a:off x="512764" y="1939925"/>
            <a:ext cx="88423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STARTS ON</a:t>
            </a:r>
          </a:p>
        </p:txBody>
      </p:sp>
      <p:cxnSp>
        <p:nvCxnSpPr>
          <p:cNvPr id="97" name="Straight Connector 39"/>
          <p:cNvCxnSpPr>
            <a:cxnSpLocks noChangeShapeType="1"/>
          </p:cNvCxnSpPr>
          <p:nvPr userDrawn="1"/>
        </p:nvCxnSpPr>
        <p:spPr bwMode="auto">
          <a:xfrm>
            <a:off x="442913" y="2200275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40"/>
          <p:cNvCxnSpPr>
            <a:cxnSpLocks noChangeShapeType="1"/>
          </p:cNvCxnSpPr>
          <p:nvPr userDrawn="1"/>
        </p:nvCxnSpPr>
        <p:spPr bwMode="auto">
          <a:xfrm>
            <a:off x="442913" y="5486400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Freeform 40"/>
          <p:cNvSpPr>
            <a:spLocks/>
          </p:cNvSpPr>
          <p:nvPr userDrawn="1"/>
        </p:nvSpPr>
        <p:spPr bwMode="auto">
          <a:xfrm>
            <a:off x="1555751" y="1468440"/>
            <a:ext cx="7102475" cy="4027487"/>
          </a:xfrm>
          <a:custGeom>
            <a:avLst/>
            <a:gdLst>
              <a:gd name="T0" fmla="*/ 0 w 7101191"/>
              <a:gd name="T1" fmla="*/ 4028195 h 4027251"/>
              <a:gd name="T2" fmla="*/ 0 w 7101191"/>
              <a:gd name="T3" fmla="*/ 0 h 4027251"/>
              <a:gd name="T4" fmla="*/ 7106328 w 7101191"/>
              <a:gd name="T5" fmla="*/ 0 h 40272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01191" h="4027251">
                <a:moveTo>
                  <a:pt x="0" y="4027251"/>
                </a:moveTo>
                <a:lnTo>
                  <a:pt x="0" y="0"/>
                </a:lnTo>
                <a:lnTo>
                  <a:pt x="7101191" y="0"/>
                </a:lnTo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cxnSp>
        <p:nvCxnSpPr>
          <p:cNvPr id="100" name="Straight Connector 42"/>
          <p:cNvCxnSpPr>
            <a:cxnSpLocks noChangeShapeType="1"/>
          </p:cNvCxnSpPr>
          <p:nvPr userDrawn="1"/>
        </p:nvCxnSpPr>
        <p:spPr bwMode="auto">
          <a:xfrm>
            <a:off x="1546226" y="1828800"/>
            <a:ext cx="649288" cy="228600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546225" y="1835813"/>
            <a:ext cx="64591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203314" y="1835813"/>
            <a:ext cx="64688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2850206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3497094" y="1835813"/>
            <a:ext cx="642026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4139118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795736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5437760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084651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731540" y="1835813"/>
            <a:ext cx="646890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7383292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8025320" y="1835813"/>
            <a:ext cx="65316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469240" y="223026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469240" y="259557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469240" y="296088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469240" y="332619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469240" y="369150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469240" y="405681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51"/>
          </p:nvPr>
        </p:nvSpPr>
        <p:spPr>
          <a:xfrm>
            <a:off x="469240" y="5152742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469240" y="442212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53"/>
          </p:nvPr>
        </p:nvSpPr>
        <p:spPr>
          <a:xfrm>
            <a:off x="469240" y="478743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1562267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94301C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55"/>
          </p:nvPr>
        </p:nvSpPr>
        <p:spPr>
          <a:xfrm>
            <a:off x="220331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56"/>
          </p:nvPr>
        </p:nvSpPr>
        <p:spPr>
          <a:xfrm>
            <a:off x="285020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349709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58"/>
          </p:nvPr>
        </p:nvSpPr>
        <p:spPr>
          <a:xfrm>
            <a:off x="41391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4795736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43776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08465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3154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7383292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80253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65"/>
          </p:nvPr>
        </p:nvSpPr>
        <p:spPr>
          <a:xfrm>
            <a:off x="1546225" y="232170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178"/>
          <p:cNvSpPr>
            <a:spLocks noGrp="1"/>
          </p:cNvSpPr>
          <p:nvPr>
            <p:ph type="body" sz="quarter" idx="66"/>
          </p:nvPr>
        </p:nvSpPr>
        <p:spPr>
          <a:xfrm>
            <a:off x="1546225" y="268701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178"/>
          <p:cNvSpPr>
            <a:spLocks noGrp="1"/>
          </p:cNvSpPr>
          <p:nvPr>
            <p:ph type="body" sz="quarter" idx="67"/>
          </p:nvPr>
        </p:nvSpPr>
        <p:spPr>
          <a:xfrm>
            <a:off x="1546225" y="305232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178"/>
          <p:cNvSpPr>
            <a:spLocks noGrp="1"/>
          </p:cNvSpPr>
          <p:nvPr>
            <p:ph type="body" sz="quarter" idx="68"/>
          </p:nvPr>
        </p:nvSpPr>
        <p:spPr>
          <a:xfrm>
            <a:off x="1546225" y="341763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178"/>
          <p:cNvSpPr>
            <a:spLocks noGrp="1"/>
          </p:cNvSpPr>
          <p:nvPr>
            <p:ph type="body" sz="quarter" idx="69"/>
          </p:nvPr>
        </p:nvSpPr>
        <p:spPr>
          <a:xfrm>
            <a:off x="1546225" y="3782940"/>
            <a:ext cx="45720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178"/>
          <p:cNvSpPr>
            <a:spLocks noGrp="1"/>
          </p:cNvSpPr>
          <p:nvPr>
            <p:ph type="body" sz="quarter" idx="70"/>
          </p:nvPr>
        </p:nvSpPr>
        <p:spPr>
          <a:xfrm>
            <a:off x="1546225" y="414825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178"/>
          <p:cNvSpPr>
            <a:spLocks noGrp="1"/>
          </p:cNvSpPr>
          <p:nvPr>
            <p:ph type="body" sz="quarter" idx="71"/>
          </p:nvPr>
        </p:nvSpPr>
        <p:spPr>
          <a:xfrm>
            <a:off x="1546225" y="451356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178"/>
          <p:cNvSpPr>
            <a:spLocks noGrp="1"/>
          </p:cNvSpPr>
          <p:nvPr>
            <p:ph type="body" sz="quarter" idx="72"/>
          </p:nvPr>
        </p:nvSpPr>
        <p:spPr>
          <a:xfrm>
            <a:off x="1546225" y="487887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78"/>
          <p:cNvSpPr>
            <a:spLocks noGrp="1"/>
          </p:cNvSpPr>
          <p:nvPr>
            <p:ph type="body" sz="quarter" idx="73"/>
          </p:nvPr>
        </p:nvSpPr>
        <p:spPr>
          <a:xfrm>
            <a:off x="1546225" y="5244182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178"/>
          <p:cNvSpPr>
            <a:spLocks noGrp="1"/>
          </p:cNvSpPr>
          <p:nvPr>
            <p:ph type="body" sz="quarter" idx="74"/>
          </p:nvPr>
        </p:nvSpPr>
        <p:spPr>
          <a:xfrm>
            <a:off x="3436620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12"/>
          <p:cNvSpPr>
            <a:spLocks noGrp="1"/>
          </p:cNvSpPr>
          <p:nvPr>
            <p:ph type="body" sz="quarter" idx="76"/>
          </p:nvPr>
        </p:nvSpPr>
        <p:spPr>
          <a:xfrm>
            <a:off x="3048000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Text Placeholder 178"/>
          <p:cNvSpPr>
            <a:spLocks noGrp="1"/>
          </p:cNvSpPr>
          <p:nvPr>
            <p:ph type="body" sz="quarter" idx="77"/>
          </p:nvPr>
        </p:nvSpPr>
        <p:spPr>
          <a:xfrm>
            <a:off x="5355067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12"/>
          <p:cNvSpPr>
            <a:spLocks noGrp="1"/>
          </p:cNvSpPr>
          <p:nvPr>
            <p:ph type="body" sz="quarter" idx="78"/>
          </p:nvPr>
        </p:nvSpPr>
        <p:spPr>
          <a:xfrm>
            <a:off x="4966447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1" name="Slide Number Placeholder 9"/>
          <p:cNvSpPr>
            <a:spLocks noGrp="1"/>
          </p:cNvSpPr>
          <p:nvPr>
            <p:ph type="sldNum" sz="quarter" idx="79"/>
          </p:nvPr>
        </p:nvSpPr>
        <p:spPr/>
        <p:txBody>
          <a:bodyPr/>
          <a:lstStyle>
            <a:lvl1pPr>
              <a:defRPr/>
            </a:lvl1pPr>
          </a:lstStyle>
          <a:p>
            <a:fld id="{D003C6ED-C4A5-154D-A951-DFA096D646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" name="Footer Placeholder 79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6629056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>
            <a:cxnSpLocks noChangeShapeType="1"/>
          </p:cNvCxnSpPr>
          <p:nvPr userDrawn="1"/>
        </p:nvCxnSpPr>
        <p:spPr bwMode="auto">
          <a:xfrm>
            <a:off x="1779589" y="5981700"/>
            <a:ext cx="5495925" cy="1588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2288" y="5453937"/>
            <a:ext cx="5486400" cy="474325"/>
          </a:xfrm>
          <a:prstGeom prst="rect">
            <a:avLst/>
          </a:prstGeom>
        </p:spPr>
        <p:txBody>
          <a:bodyPr/>
          <a:lstStyle>
            <a:lvl1pPr algn="l">
              <a:defRPr sz="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6756"/>
            <a:ext cx="5486400" cy="4192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42020"/>
            <a:ext cx="5486400" cy="311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i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9503" y="0"/>
            <a:ext cx="7604994" cy="896112"/>
          </a:xfrm>
          <a:prstGeom prst="rect">
            <a:avLst/>
          </a:prstGeom>
        </p:spPr>
        <p:txBody>
          <a:bodyPr anchor="b"/>
          <a:lstStyle>
            <a:lvl1pPr>
              <a:buNone/>
              <a:defRPr sz="16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CE4E3-D3DE-AB41-A281-30813EB547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4971413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2441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2441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2441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003443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03443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003443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3443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52441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28FF10-2575-714D-9D0B-AB6D45C94E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005793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59380" y="1419225"/>
            <a:ext cx="2532185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825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825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825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825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598768-D1F4-594C-B51E-99B1ED0603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751138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75052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B113F-1BA8-CA4E-A6B3-92D1D8C0C8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925978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1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3265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4011BE-5C53-0E48-93A9-5E9857491F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699979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orney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76450" y="2667000"/>
            <a:ext cx="6629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Box 13"/>
          <p:cNvSpPr txBox="1">
            <a:spLocks noChangeArrowheads="1"/>
          </p:cNvSpPr>
          <p:nvPr userDrawn="1"/>
        </p:nvSpPr>
        <p:spPr bwMode="auto">
          <a:xfrm>
            <a:off x="2066925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Specialization</a:t>
            </a:r>
          </a:p>
        </p:txBody>
      </p:sp>
      <p:sp>
        <p:nvSpPr>
          <p:cNvPr id="14" name="TextBox 14"/>
          <p:cNvSpPr txBox="1">
            <a:spLocks noChangeArrowheads="1"/>
          </p:cNvSpPr>
          <p:nvPr userDrawn="1"/>
        </p:nvSpPr>
        <p:spPr bwMode="auto">
          <a:xfrm>
            <a:off x="5505450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Education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067306" y="2743200"/>
            <a:ext cx="6638544" cy="3429000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ts val="900"/>
              </a:lnSpc>
              <a:spcBef>
                <a:spcPts val="0"/>
              </a:spcBef>
              <a:spcAft>
                <a:spcPts val="450"/>
              </a:spcAft>
              <a:buFont typeface="Arial" pitchFamily="34" charset="0"/>
              <a:buChar char=" "/>
              <a:defRPr sz="750" b="0" baseline="0">
                <a:latin typeface="+mn-lt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 "/>
              <a:defRPr sz="750" b="1" baseline="0">
                <a:solidFill>
                  <a:srgbClr val="666666"/>
                </a:solidFill>
                <a:latin typeface="Arial" pitchFamily="34" charset="0"/>
              </a:defRPr>
            </a:lvl2pPr>
            <a:lvl3pPr marL="171450" indent="-171450">
              <a:buClr>
                <a:srgbClr val="B01C2E"/>
              </a:buClr>
              <a:buFont typeface="Wingdings 2" pitchFamily="18" charset="2"/>
              <a:buChar char="¡"/>
              <a:defRPr sz="750" baseline="0">
                <a:latin typeface="Arial" pitchFamily="34" charset="0"/>
              </a:defRPr>
            </a:lvl3pPr>
            <a:lvl4pPr marL="34290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4pPr>
            <a:lvl5pPr marL="51435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5612" y="1108074"/>
            <a:ext cx="1170432" cy="1563624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5615" y="2722996"/>
            <a:ext cx="1525587" cy="55360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750"/>
              </a:lnSpc>
              <a:buNone/>
              <a:defRPr sz="750" b="0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505450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2067306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067306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5505450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067306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NSimSun" pitchFamily="49" charset="-122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505450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Arial" pitchFamily="34" charset="0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3D17329F-BDC0-3444-A6CB-5CFB4AFF00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5498733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76987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76985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7882" y="1246188"/>
            <a:ext cx="8188325" cy="2286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900" b="1" cap="all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197969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2197967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850124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850124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491888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5491886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144042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7144042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576987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576985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2197969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2197967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3850124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3850124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5491888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5491886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7144042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33"/>
          </p:nvPr>
        </p:nvSpPr>
        <p:spPr>
          <a:xfrm>
            <a:off x="7144042" y="3962402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16D5A61-1BB2-3C40-A809-0A00CE29D5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7712955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41325" y="14398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PARTNERS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438151" y="18970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41325" y="32686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ASSOCIATES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438151" y="37258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60858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477901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6949440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1481328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724400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481328" y="4800600"/>
            <a:ext cx="6217920" cy="54864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43815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0AC1651-679E-F444-9932-326657929C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533375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/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381000" y="39319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C93E8D5-2692-0D44-9EA4-C6015F0C54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792410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77461BCF-BBA5-5E4A-ABD5-3E5D9382F9D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6918646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31BEBA66-216E-7243-B012-B44CAA5F98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890478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 u="none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 u="none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450850" y="6020181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45085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1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2113838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3776826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5439814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710280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2113838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211383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3776826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377682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5439814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439814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10280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4A3DAED-98CA-ED44-BD8D-010557C4E8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2665333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5123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65CD288-24B3-4B48-8EA0-67784588A8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5535812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90FE7E78-F63E-6945-90BC-87516667A7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7498748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Risk and Reward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latin typeface="Calibri"/>
            </a:endParaRPr>
          </a:p>
          <a:p>
            <a:fld id="{32A47CA8-1D40-3C49-82CF-CF2201A41E4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1437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Risk and Reward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EE2D7-1F05-0540-AD0D-C8F6AEBAE5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17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8"/>
            <a:ext cx="4038600" cy="2301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/>
          </a:p>
          <a:p>
            <a:fld id="{0F9AF5D3-6473-AE4B-AC89-F87D9DBEAD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660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AE1D07-B4D0-C84D-BB47-A1C58155EC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437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02FA3A-2FCD-F541-9E65-7990F013F7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2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527EB-3756-C241-BFD3-DBB1E11119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67775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4048" y="805002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814835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3"/>
            <a:ext cx="8458200" cy="38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039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3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316030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>
            <a:off x="4038600" y="3046413"/>
            <a:ext cx="990600" cy="1009650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28800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652385A1-7A9F-1D44-AA51-16856D64E5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63078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88"/>
          <p:cNvSpPr>
            <a:spLocks noChangeShapeType="1"/>
          </p:cNvSpPr>
          <p:nvPr/>
        </p:nvSpPr>
        <p:spPr bwMode="gray">
          <a:xfrm>
            <a:off x="0" y="6423027"/>
            <a:ext cx="9144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600" y="643663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6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algn="r"/>
            <a:fld id="{D9D5F7EB-196B-A148-8812-2A4F7A2FBBD6}" type="slidenum">
              <a:rPr lang="en-US" altLang="en-US" smtClean="0"/>
              <a:pPr algn="r"/>
              <a:t>‹#›</a:t>
            </a:fld>
            <a:endParaRPr lang="en-US" alt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3124200" y="64424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b="1" dirty="0"/>
              <a:t>Risk and Reward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2409" y="6423029"/>
            <a:ext cx="23622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600" dirty="0">
                <a:latin typeface="+mn-lt"/>
              </a:rPr>
              <a:t>CF_Ch8_PortDivBeta_24</a:t>
            </a:r>
          </a:p>
        </p:txBody>
      </p:sp>
    </p:spTree>
    <p:extLst>
      <p:ext uri="{BB962C8B-B14F-4D97-AF65-F5344CB8AC3E}">
        <p14:creationId xmlns:p14="http://schemas.microsoft.com/office/powerpoint/2010/main" val="106023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  <p:sldLayoutId id="2147483797" r:id="rId20"/>
    <p:sldLayoutId id="2147483798" r:id="rId21"/>
    <p:sldLayoutId id="2147483799" r:id="rId22"/>
    <p:sldLayoutId id="2147483800" r:id="rId23"/>
    <p:sldLayoutId id="2147483801" r:id="rId24"/>
    <p:sldLayoutId id="2147483802" r:id="rId25"/>
    <p:sldLayoutId id="2147483803" r:id="rId26"/>
    <p:sldLayoutId id="2147483804" r:id="rId27"/>
    <p:sldLayoutId id="2147483805" r:id="rId28"/>
    <p:sldLayoutId id="2147483806" r:id="rId29"/>
    <p:sldLayoutId id="2147483807" r:id="rId30"/>
    <p:sldLayoutId id="2147483808" r:id="rId31"/>
    <p:sldLayoutId id="2147483809" r:id="rId32"/>
    <p:sldLayoutId id="2147483810" r:id="rId33"/>
    <p:sldLayoutId id="2147483811" r:id="rId34"/>
    <p:sldLayoutId id="2147483812" r:id="rId35"/>
    <p:sldLayoutId id="2147483813" r:id="rId36"/>
    <p:sldLayoutId id="2147483814" r:id="rId37"/>
    <p:sldLayoutId id="2147483815" r:id="rId38"/>
    <p:sldLayoutId id="2147483816" r:id="rId39"/>
    <p:sldLayoutId id="2147483817" r:id="rId40"/>
    <p:sldLayoutId id="2147483818" r:id="rId41"/>
    <p:sldLayoutId id="2147483819" r:id="rId42"/>
    <p:sldLayoutId id="2147483820" r:id="rId43"/>
    <p:sldLayoutId id="2147483821" r:id="rId44"/>
    <p:sldLayoutId id="2147483822" r:id="rId45"/>
    <p:sldLayoutId id="2147483823" r:id="rId46"/>
    <p:sldLayoutId id="2147483824" r:id="rId47"/>
    <p:sldLayoutId id="2147483825" r:id="rId48"/>
    <p:sldLayoutId id="2147483826" r:id="rId49"/>
    <p:sldLayoutId id="2147483827" r:id="rId50"/>
    <p:sldLayoutId id="2147483828" r:id="rId51"/>
    <p:sldLayoutId id="2147483829" r:id="rId52"/>
    <p:sldLayoutId id="2147483830" r:id="rId53"/>
    <p:sldLayoutId id="2147483831" r:id="rId54"/>
    <p:sldLayoutId id="2147483832" r:id="rId55"/>
    <p:sldLayoutId id="2147483833" r:id="rId56"/>
    <p:sldLayoutId id="2147483834" r:id="rId57"/>
    <p:sldLayoutId id="2147483835" r:id="rId58"/>
    <p:sldLayoutId id="2147483836" r:id="rId59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Excel_Worksheet4.xlsx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Excel_Worksheet6.xlsx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Excel_Worksheet7.xlsx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B908C-B5CB-4D61-9AAA-0E6FA8ADA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527EB-3756-C241-BFD3-DBB1E111190F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6835F-3425-4D22-A3BF-7A8DB7F9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ED9786-58D6-4467-A340-9C08B3251F1F}"/>
              </a:ext>
            </a:extLst>
          </p:cNvPr>
          <p:cNvSpPr/>
          <p:nvPr/>
        </p:nvSpPr>
        <p:spPr>
          <a:xfrm>
            <a:off x="641839" y="2111043"/>
            <a:ext cx="808892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Corporate Finance</a:t>
            </a:r>
          </a:p>
          <a:p>
            <a:pPr algn="ctr"/>
            <a:r>
              <a:rPr lang="en-US" sz="2700" b="1" dirty="0"/>
              <a:t>Investor Choice: Risk </a:t>
            </a:r>
            <a:r>
              <a:rPr lang="en-US" sz="2700" b="1"/>
              <a:t>and Reward</a:t>
            </a:r>
            <a:endParaRPr lang="en-US" sz="2700" b="1" dirty="0"/>
          </a:p>
          <a:p>
            <a:pPr algn="ctr"/>
            <a:endParaRPr lang="en-US" sz="2700" b="1" dirty="0"/>
          </a:p>
          <a:p>
            <a:pPr algn="ctr"/>
            <a:endParaRPr lang="en-US" b="1" dirty="0">
              <a:ea typeface="ＭＳ Ｐゴシック" charset="0"/>
              <a:cs typeface="ＭＳ Ｐゴシック" charset="0"/>
            </a:endParaRPr>
          </a:p>
          <a:p>
            <a:pPr algn="ctr"/>
            <a:endParaRPr lang="en-US" b="1" dirty="0"/>
          </a:p>
          <a:p>
            <a:pPr algn="ctr">
              <a:buNone/>
            </a:pPr>
            <a:r>
              <a:rPr lang="en-US" b="1" dirty="0"/>
              <a:t>Fall 2024</a:t>
            </a:r>
          </a:p>
          <a:p>
            <a:pPr algn="ctr"/>
            <a:r>
              <a:rPr lang="en-US" b="1" dirty="0"/>
              <a:t>Prof. Jeffrey Colón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7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Investment Opportunities and Diversification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991009"/>
              </p:ext>
            </p:extLst>
          </p:nvPr>
        </p:nvGraphicFramePr>
        <p:xfrm>
          <a:off x="384048" y="1037174"/>
          <a:ext cx="8226552" cy="383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226300" imgH="2387600" progId="Excel.Sheet.12">
                  <p:embed/>
                </p:oleObj>
              </mc:Choice>
              <mc:Fallback>
                <p:oleObj name="Worksheet" r:id="rId2" imgW="7226300" imgH="23876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048" y="1037174"/>
                        <a:ext cx="8226552" cy="3839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5334000" y="4419600"/>
            <a:ext cx="838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77000" y="4495800"/>
            <a:ext cx="838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83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7" y="444007"/>
            <a:ext cx="3311525" cy="298076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Frontier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41" y="615781"/>
            <a:ext cx="3962400" cy="2710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" y="3371084"/>
            <a:ext cx="3581400" cy="2904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41" y="3536216"/>
            <a:ext cx="4194048" cy="29684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9800" y="838200"/>
            <a:ext cx="64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M&amp;A</a:t>
            </a:r>
            <a:endParaRPr lang="en-US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0" y="699700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M, A, &amp; 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00200" y="3479137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M, A, B, </a:t>
            </a:r>
            <a:r>
              <a:rPr lang="en-US" sz="1400" u="sng"/>
              <a:t>&amp; C</a:t>
            </a:r>
            <a:endParaRPr lang="en-US" sz="1400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6934200" y="338109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M, A, B, &amp; F</a:t>
            </a:r>
          </a:p>
        </p:txBody>
      </p:sp>
    </p:spTree>
    <p:extLst>
      <p:ext uri="{BB962C8B-B14F-4D97-AF65-F5344CB8AC3E}">
        <p14:creationId xmlns:p14="http://schemas.microsoft.com/office/powerpoint/2010/main" val="1088580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Investment Opportunities and Diversification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032492"/>
              </p:ext>
            </p:extLst>
          </p:nvPr>
        </p:nvGraphicFramePr>
        <p:xfrm>
          <a:off x="387350" y="914400"/>
          <a:ext cx="819785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200934" imgH="2257470" progId="Excel.Sheet.12">
                  <p:embed/>
                </p:oleObj>
              </mc:Choice>
              <mc:Fallback>
                <p:oleObj name="Worksheet" r:id="rId2" imgW="7200934" imgH="225747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7350" y="914400"/>
                        <a:ext cx="8197850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>
          <a:xfrm>
            <a:off x="5448625" y="5181600"/>
            <a:ext cx="838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77000" y="5181600"/>
            <a:ext cx="838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07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Individuals should focus on the risk of their </a:t>
            </a:r>
            <a:r>
              <a:rPr lang="en-US" sz="2400" b="1" dirty="0"/>
              <a:t>overall portfolio </a:t>
            </a:r>
            <a:r>
              <a:rPr lang="en-US" sz="2400" dirty="0"/>
              <a:t>and </a:t>
            </a:r>
            <a:r>
              <a:rPr lang="en-US" sz="2400" b="1" dirty="0"/>
              <a:t>not</a:t>
            </a:r>
            <a:r>
              <a:rPr lang="en-US" sz="2400" dirty="0"/>
              <a:t> the risk of the </a:t>
            </a:r>
            <a:r>
              <a:rPr lang="en-US" sz="2400" b="1" dirty="0"/>
              <a:t>individual investments</a:t>
            </a:r>
            <a:r>
              <a:rPr lang="en-US" sz="2400" dirty="0"/>
              <a:t>.</a:t>
            </a:r>
          </a:p>
          <a:p>
            <a:r>
              <a:rPr lang="en-US" sz="2400" dirty="0"/>
              <a:t>Diversification generally lowers overall portfolio risk.</a:t>
            </a:r>
          </a:p>
          <a:p>
            <a:r>
              <a:rPr lang="en-US" sz="2400" dirty="0"/>
              <a:t>Because investors are risk-adverse they will hold diversified portfolios.  </a:t>
            </a:r>
          </a:p>
          <a:p>
            <a:r>
              <a:rPr lang="en-US" sz="2400" dirty="0"/>
              <a:t>A manager should evaluate a project based on its risk/reward contribution for investors holding diversified portfolios.</a:t>
            </a:r>
          </a:p>
          <a:p>
            <a:r>
              <a:rPr lang="en-US" sz="2400" dirty="0"/>
              <a:t>Investors like projects whose returns are non-synchronous with their portfolio returns.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Investing Insights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791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762001"/>
            <a:ext cx="4343400" cy="4953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Beta &amp; Portfolio Risk Contribution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8" y="762001"/>
            <a:ext cx="437845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68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a typeface="ＭＳ Ｐゴシック" charset="0"/>
                <a:cs typeface="ＭＳ Ｐゴシック" charset="0"/>
              </a:rPr>
              <a:t>There are 3 choices for measuring an asset’s risk contribution to a portfolio:</a:t>
            </a:r>
          </a:p>
          <a:p>
            <a:pPr marL="517525" lvl="1" indent="-346075"/>
            <a:r>
              <a:rPr lang="en-US" sz="2400" dirty="0">
                <a:ea typeface="ＭＳ Ｐゴシック" charset="0"/>
              </a:rPr>
              <a:t>Covariance</a:t>
            </a:r>
          </a:p>
          <a:p>
            <a:pPr marL="517525" lvl="1" indent="-346075"/>
            <a:r>
              <a:rPr lang="en-US" sz="2400" dirty="0">
                <a:ea typeface="ＭＳ Ｐゴシック" charset="0"/>
              </a:rPr>
              <a:t>Correlation</a:t>
            </a:r>
          </a:p>
          <a:p>
            <a:pPr marL="517525" lvl="1" indent="-346075"/>
            <a:r>
              <a:rPr lang="en-US" sz="2400" b="1" dirty="0">
                <a:solidFill>
                  <a:srgbClr val="FF0021"/>
                </a:solidFill>
                <a:ea typeface="ＭＳ Ｐゴシック" charset="0"/>
              </a:rPr>
              <a:t>Beta</a:t>
            </a:r>
          </a:p>
        </p:txBody>
      </p:sp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Measuring Risk Contribution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The formula for covariance is</a:t>
            </a:r>
            <a:r>
              <a:rPr lang="en-US" sz="2400" b="1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:</a:t>
            </a: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A major drawback to covariance is its units, %</a:t>
            </a:r>
            <a:r>
              <a:rPr lang="en-US" sz="2400" baseline="300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2</a:t>
            </a:r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. </a:t>
            </a:r>
            <a:r>
              <a:rPr lang="en-US" sz="2400" baseline="300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If the covariance is divided by the product of the standard deviation of the assets, the units cancel out.  The result is </a:t>
            </a:r>
            <a:r>
              <a:rPr lang="en-US" sz="2400" i="1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correlation.</a:t>
            </a:r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 </a:t>
            </a: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r>
              <a:rPr lang="en-US" b="1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 </a:t>
            </a:r>
            <a:endParaRPr lang="en-US" sz="16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Measuring Risk Contribution</a:t>
            </a:r>
            <a:endParaRPr 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134345"/>
              </p:ext>
            </p:extLst>
          </p:nvPr>
        </p:nvGraphicFramePr>
        <p:xfrm>
          <a:off x="1371600" y="1143000"/>
          <a:ext cx="54864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61787" imgH="482278" progId="Equation.3">
                  <p:embed/>
                </p:oleObj>
              </mc:Choice>
              <mc:Fallback>
                <p:oleObj name="Equation" r:id="rId2" imgW="2361787" imgH="482278" progId="Equation.3">
                  <p:embed/>
                  <p:pic>
                    <p:nvPicPr>
                      <p:cNvPr id="6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43000"/>
                        <a:ext cx="5486400" cy="1143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428663"/>
              </p:ext>
            </p:extLst>
          </p:nvPr>
        </p:nvGraphicFramePr>
        <p:xfrm>
          <a:off x="2133600" y="4267200"/>
          <a:ext cx="350996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6760" imgH="447840" progId="Equation.3">
                  <p:embed/>
                </p:oleObj>
              </mc:Choice>
              <mc:Fallback>
                <p:oleObj name="Equation" r:id="rId4" imgW="1526760" imgH="447840" progId="Equation.3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267200"/>
                        <a:ext cx="3509963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768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Correlation</a:t>
            </a:r>
          </a:p>
          <a:p>
            <a:pPr marL="517525" lvl="1" indent="-346075" eaLnBrk="1" hangingPunct="1"/>
            <a:r>
              <a:rPr lang="en-US" sz="2800" dirty="0" err="1">
                <a:solidFill>
                  <a:srgbClr val="010004"/>
                </a:solidFill>
                <a:ea typeface="ＭＳ Ｐゴシック" charset="0"/>
              </a:rPr>
              <a:t>Unitless</a:t>
            </a:r>
            <a:endParaRPr lang="en-US" sz="2800" dirty="0">
              <a:solidFill>
                <a:srgbClr val="010004"/>
              </a:solidFill>
              <a:ea typeface="ＭＳ Ｐゴシック" charset="0"/>
            </a:endParaRPr>
          </a:p>
          <a:p>
            <a:pPr marL="517525" lvl="1" indent="-346075" eaLnBrk="1" hangingPunct="1"/>
            <a:r>
              <a:rPr lang="en-US" sz="2800" dirty="0">
                <a:solidFill>
                  <a:srgbClr val="010004"/>
                </a:solidFill>
                <a:ea typeface="ＭＳ Ｐゴシック" charset="0"/>
              </a:rPr>
              <a:t>Always between +1 and -1</a:t>
            </a:r>
          </a:p>
          <a:p>
            <a:pPr marL="517525" lvl="1" indent="-346075" eaLnBrk="1" hangingPunct="1"/>
            <a:r>
              <a:rPr lang="en-US" sz="2800" dirty="0">
                <a:solidFill>
                  <a:srgbClr val="010004"/>
                </a:solidFill>
                <a:ea typeface="ＭＳ Ｐゴシック" charset="0"/>
              </a:rPr>
              <a:t>Same sign (+ or - ) as Covariance</a:t>
            </a:r>
          </a:p>
          <a:p>
            <a:pPr marL="517525" lvl="1" indent="-346075" eaLnBrk="1" hangingPunct="1"/>
            <a:r>
              <a:rPr lang="en-US" sz="2800" b="1" dirty="0">
                <a:solidFill>
                  <a:srgbClr val="010004"/>
                </a:solidFill>
                <a:ea typeface="ＭＳ Ｐゴシック" charset="0"/>
              </a:rPr>
              <a:t>Drawback</a:t>
            </a:r>
            <a:r>
              <a:rPr lang="en-US" sz="2800" dirty="0">
                <a:solidFill>
                  <a:srgbClr val="010004"/>
                </a:solidFill>
                <a:ea typeface="ＭＳ Ｐゴシック" charset="0"/>
              </a:rPr>
              <a:t>: correlation measures </a:t>
            </a:r>
            <a:r>
              <a:rPr lang="en-US" sz="2800" i="1" dirty="0">
                <a:solidFill>
                  <a:srgbClr val="010004"/>
                </a:solidFill>
                <a:ea typeface="ＭＳ Ｐゴシック" charset="0"/>
              </a:rPr>
              <a:t>reliability</a:t>
            </a:r>
            <a:r>
              <a:rPr lang="en-US" sz="2800" dirty="0">
                <a:solidFill>
                  <a:srgbClr val="010004"/>
                </a:solidFill>
                <a:ea typeface="ＭＳ Ｐゴシック" charset="0"/>
              </a:rPr>
              <a:t>, not slope</a:t>
            </a:r>
          </a:p>
          <a:p>
            <a:pPr eaLnBrk="1" hangingPunct="1"/>
            <a:r>
              <a:rPr lang="en-US" sz="32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The formula for correlation is: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Correlation and Covariance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48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423324"/>
              </p:ext>
            </p:extLst>
          </p:nvPr>
        </p:nvGraphicFramePr>
        <p:xfrm>
          <a:off x="2438400" y="3962400"/>
          <a:ext cx="351631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6760" imgH="447840" progId="Equation.3">
                  <p:embed/>
                </p:oleObj>
              </mc:Choice>
              <mc:Fallback>
                <p:oleObj name="Equation" r:id="rId2" imgW="1526760" imgH="447840" progId="Equation.3">
                  <p:embed/>
                  <p:pic>
                    <p:nvPicPr>
                      <p:cNvPr id="348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962400"/>
                        <a:ext cx="3516313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Scaling Problem with Correlation</a:t>
            </a:r>
          </a:p>
        </p:txBody>
      </p:sp>
      <p:graphicFrame>
        <p:nvGraphicFramePr>
          <p:cNvPr id="2457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47307"/>
              </p:ext>
            </p:extLst>
          </p:nvPr>
        </p:nvGraphicFramePr>
        <p:xfrm>
          <a:off x="612648" y="806748"/>
          <a:ext cx="7772400" cy="5060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571666" imgH="2514510" progId="Excel.Sheet.12">
                  <p:embed/>
                </p:oleObj>
              </mc:Choice>
              <mc:Fallback>
                <p:oleObj name="Worksheet" r:id="rId2" imgW="2571666" imgH="2514510" progId="Excel.Sheet.12">
                  <p:embed/>
                  <p:pic>
                    <p:nvPicPr>
                      <p:cNvPr id="2457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648" y="806748"/>
                        <a:ext cx="7772400" cy="50606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5" name="Oval 4"/>
          <p:cNvSpPr/>
          <p:nvPr/>
        </p:nvSpPr>
        <p:spPr>
          <a:xfrm>
            <a:off x="2209800" y="4876800"/>
            <a:ext cx="6632448" cy="1219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Correlation, Covariance, and Beta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122992"/>
              </p:ext>
            </p:extLst>
          </p:nvPr>
        </p:nvGraphicFramePr>
        <p:xfrm>
          <a:off x="685800" y="914400"/>
          <a:ext cx="7758113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896224" imgH="3124170" progId="Excel.Sheet.12">
                  <p:embed/>
                </p:oleObj>
              </mc:Choice>
              <mc:Fallback>
                <p:oleObj name="Worksheet" r:id="rId2" imgW="6896224" imgH="3124170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5800" y="914400"/>
                        <a:ext cx="7758113" cy="474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3192" name="Rectangle 4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eaLnBrk="1" hangingPunct="1">
                  <a:lnSpc>
                    <a:spcPct val="90000"/>
                  </a:lnSpc>
                </a:pPr>
                <a:r>
                  <a:rPr lang="en-US" sz="2400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Expected Return on the Market:</a:t>
                </a: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400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𝑬</m:t>
                    </m:r>
                    <m:r>
                      <a:rPr lang="en-US" sz="2400" b="1" i="1" smtClean="0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(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 + Market Risk Premium</a:t>
                </a: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b="1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342900" indent="-342900">
                  <a:lnSpc>
                    <a:spcPct val="90000"/>
                  </a:lnSpc>
                </a:pPr>
                <a:r>
                  <a:rPr lang="en-US" sz="2400" dirty="0">
                    <a:latin typeface="Calibri" pitchFamily="34" charset="0"/>
                  </a:rPr>
                  <a:t>Expected return on an individual security:</a:t>
                </a: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400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			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400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𝑬</m:t>
                    </m:r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)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𝑭</m:t>
                        </m:r>
                      </m:sub>
                    </m:sSub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+ </m:t>
                    </m:r>
                    <m:r>
                      <a:rPr lang="el-GR" sz="2400" b="1" i="1">
                        <a:solidFill>
                          <a:srgbClr val="01000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1" i="1" smtClean="0">
                        <a:solidFill>
                          <a:srgbClr val="010004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𝒆𝒕𝒂</m:t>
                    </m:r>
                    <m:r>
                      <a:rPr lang="en-US" sz="2400" b="1">
                        <a:solidFill>
                          <a:srgbClr val="01000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400" b="1" i="1" smtClean="0">
                        <a:solidFill>
                          <a:srgbClr val="01000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𝑬</m:t>
                    </m:r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)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𝑭</m:t>
                        </m:r>
                      </m:sub>
                    </m:sSub>
                    <m:r>
                      <a:rPr lang="en-US" sz="2400" b="1" i="0" smtClean="0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]</m:t>
                    </m:r>
                  </m:oMath>
                </a14:m>
                <a:endParaRPr lang="en-US" sz="2400" b="1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93192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0" t="-1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32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Relationship between Risk and Expected Return (CAPM)</a:t>
            </a:r>
          </a:p>
        </p:txBody>
      </p:sp>
      <p:sp>
        <p:nvSpPr>
          <p:cNvPr id="393224" name="AutoShape 8"/>
          <p:cNvSpPr>
            <a:spLocks/>
          </p:cNvSpPr>
          <p:nvPr/>
        </p:nvSpPr>
        <p:spPr bwMode="auto">
          <a:xfrm rot="16200000">
            <a:off x="6705600" y="3950906"/>
            <a:ext cx="304800" cy="1524000"/>
          </a:xfrm>
          <a:prstGeom prst="leftBrace">
            <a:avLst>
              <a:gd name="adj1" fmla="val 60833"/>
              <a:gd name="adj2" fmla="val 47255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3225" name="Text Box 9"/>
          <p:cNvSpPr txBox="1">
            <a:spLocks noChangeArrowheads="1"/>
          </p:cNvSpPr>
          <p:nvPr/>
        </p:nvSpPr>
        <p:spPr bwMode="auto">
          <a:xfrm>
            <a:off x="5219284" y="4923127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Market Risk Premium</a:t>
            </a:r>
          </a:p>
        </p:txBody>
      </p:sp>
      <p:sp>
        <p:nvSpPr>
          <p:cNvPr id="393226" name="Rectangle 10"/>
          <p:cNvSpPr>
            <a:spLocks noChangeArrowheads="1"/>
          </p:cNvSpPr>
          <p:nvPr/>
        </p:nvSpPr>
        <p:spPr bwMode="auto">
          <a:xfrm>
            <a:off x="228600" y="5943600"/>
            <a:ext cx="8839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SzPct val="90000"/>
              <a:buFont typeface="Symbol" charset="0"/>
              <a:buNone/>
            </a:pPr>
            <a:r>
              <a:rPr lang="en-US" sz="2200" b="1" i="1" dirty="0">
                <a:latin typeface="Calibri" pitchFamily="34" charset="0"/>
              </a:rPr>
              <a:t>This applies to individual securities held within well-diversified portfolios.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3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3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24" grpId="0" animBg="1"/>
      <p:bldP spid="393225" grpId="0" autoUpdateAnimBg="0"/>
      <p:bldP spid="393226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600" dirty="0" err="1">
                <a:ea typeface="ＭＳ Ｐゴシック" charset="0"/>
                <a:cs typeface="ＭＳ Ｐゴシック" charset="0"/>
              </a:rPr>
              <a:t>Unitless</a:t>
            </a:r>
            <a:endParaRPr lang="en-US" sz="2600" dirty="0"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Slope of best fitting line through (</a:t>
            </a:r>
            <a:r>
              <a:rPr lang="en-US" sz="2600" dirty="0" err="1">
                <a:ea typeface="ＭＳ Ｐゴシック" charset="0"/>
                <a:cs typeface="ＭＳ Ｐゴシック" charset="0"/>
              </a:rPr>
              <a:t>Y,X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): (y = </a:t>
            </a:r>
            <a:r>
              <a:rPr lang="en-US" sz="2600" dirty="0">
                <a:ea typeface="ＭＳ Ｐゴシック" charset="0"/>
                <a:cs typeface="ＭＳ Ｐゴシック" charset="0"/>
                <a:sym typeface="Symbol" charset="0"/>
              </a:rPr>
              <a:t> + x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Order of variables matters: </a:t>
            </a:r>
            <a:r>
              <a:rPr lang="en-US" sz="2600" b="1" dirty="0">
                <a:ea typeface="ＭＳ Ｐゴシック" charset="0"/>
                <a:cs typeface="ＭＳ Ｐゴシック" charset="0"/>
                <a:sym typeface="Symbol" charset="0"/>
              </a:rPr>
              <a:t></a:t>
            </a:r>
            <a:r>
              <a:rPr lang="en-US" sz="2600" b="1" baseline="-25000" dirty="0" err="1">
                <a:ea typeface="ＭＳ Ｐゴシック" charset="0"/>
                <a:cs typeface="ＭＳ Ｐゴシック" charset="0"/>
                <a:sym typeface="Symbol" charset="0"/>
              </a:rPr>
              <a:t>y,x</a:t>
            </a:r>
            <a:r>
              <a:rPr lang="en-US" sz="2600" b="1" dirty="0"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r>
              <a:rPr lang="en-US" sz="2600" dirty="0">
                <a:ea typeface="ＭＳ Ｐゴシック" charset="0"/>
                <a:cs typeface="ＭＳ Ｐゴシック" charset="0"/>
                <a:sym typeface="Symbol" charset="0"/>
              </a:rPr>
              <a:t>= </a:t>
            </a:r>
            <a:r>
              <a:rPr lang="en-US" sz="2600" b="1" dirty="0">
                <a:ea typeface="ＭＳ Ｐゴシック" charset="0"/>
                <a:cs typeface="ＭＳ Ｐゴシック" charset="0"/>
                <a:sym typeface="Symbol" charset="0"/>
              </a:rPr>
              <a:t></a:t>
            </a:r>
            <a:r>
              <a:rPr lang="en-US" sz="2600" b="1" baseline="-25000" dirty="0" err="1">
                <a:ea typeface="ＭＳ Ｐゴシック" charset="0"/>
                <a:cs typeface="ＭＳ Ｐゴシック" charset="0"/>
                <a:sym typeface="Symbol" charset="0"/>
              </a:rPr>
              <a:t>x,y</a:t>
            </a:r>
            <a:r>
              <a:rPr lang="en-US" sz="2600" b="1" dirty="0"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endParaRPr lang="en-US" sz="2600" dirty="0"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Tells how much Y will change for given change in X</a:t>
            </a: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Time period and frequency matter</a:t>
            </a: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In </a:t>
            </a:r>
            <a:r>
              <a:rPr lang="en-US" sz="2600" b="1" dirty="0">
                <a:ea typeface="ＭＳ Ｐゴシック" charset="0"/>
                <a:cs typeface="ＭＳ Ｐゴシック" charset="0"/>
              </a:rPr>
              <a:t>CAPM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, beta refers to the beta of stock Y (asset, project) generally with the market return, M</a:t>
            </a: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Higher beta means more </a:t>
            </a:r>
            <a:r>
              <a:rPr lang="en-US" sz="2600" dirty="0" err="1">
                <a:ea typeface="ＭＳ Ｐゴシック" charset="0"/>
                <a:cs typeface="ＭＳ Ｐゴシック" charset="0"/>
              </a:rPr>
              <a:t>comovement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 and less diversification </a:t>
            </a:r>
          </a:p>
        </p:txBody>
      </p:sp>
      <p:sp>
        <p:nvSpPr>
          <p:cNvPr id="471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 b="1" dirty="0">
                <a:ea typeface="ＭＳ Ｐゴシック" charset="0"/>
                <a:cs typeface="ＭＳ Ｐゴシック" charset="0"/>
              </a:rPr>
              <a:t>BETA </a:t>
            </a:r>
            <a:r>
              <a:rPr lang="en-US" sz="1800" b="1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(</a:t>
            </a:r>
            <a:r>
              <a:rPr lang="en-US" sz="1800" b="1" dirty="0">
                <a:solidFill>
                  <a:schemeClr val="tx1"/>
                </a:solidFill>
                <a:ea typeface="ＭＳ Ｐゴシック" charset="0"/>
                <a:cs typeface="ＭＳ Ｐゴシック" charset="0"/>
                <a:sym typeface="Symbol" charset="0"/>
              </a:rPr>
              <a:t>)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 </a:t>
            </a:r>
          </a:p>
        </p:txBody>
      </p:sp>
      <p:graphicFrame>
        <p:nvGraphicFramePr>
          <p:cNvPr id="4403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149016"/>
              </p:ext>
            </p:extLst>
          </p:nvPr>
        </p:nvGraphicFramePr>
        <p:xfrm>
          <a:off x="993775" y="4648200"/>
          <a:ext cx="71564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787" imgH="444247" progId="Equation.3">
                  <p:embed/>
                </p:oleObj>
              </mc:Choice>
              <mc:Fallback>
                <p:oleObj name="Equation" r:id="rId3" imgW="2361787" imgH="444247" progId="Equation.3">
                  <p:embed/>
                  <p:pic>
                    <p:nvPicPr>
                      <p:cNvPr id="440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4648200"/>
                        <a:ext cx="715645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1" name="Line 5"/>
          <p:cNvSpPr>
            <a:spLocks noChangeShapeType="1"/>
          </p:cNvSpPr>
          <p:nvPr/>
        </p:nvSpPr>
        <p:spPr bwMode="auto">
          <a:xfrm flipH="1">
            <a:off x="4800600" y="1447800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48551"/>
              </p:ext>
            </p:extLst>
          </p:nvPr>
        </p:nvGraphicFramePr>
        <p:xfrm>
          <a:off x="1274135" y="1033477"/>
          <a:ext cx="4437063" cy="81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39920" imgH="191880" progId="Equation.3">
                  <p:embed/>
                </p:oleObj>
              </mc:Choice>
              <mc:Fallback>
                <p:oleObj name="Equation" r:id="rId3" imgW="2239920" imgH="191880" progId="Equation.3">
                  <p:embed/>
                  <p:pic>
                    <p:nvPicPr>
                      <p:cNvPr id="49154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135" y="1033477"/>
                        <a:ext cx="4437063" cy="81028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000" b="1" dirty="0">
                <a:ea typeface="ＭＳ Ｐゴシック" charset="0"/>
                <a:cs typeface="ＭＳ Ｐゴシック" charset="0"/>
              </a:rPr>
              <a:t>Covariance, Correlation, and Beta</a:t>
            </a:r>
          </a:p>
        </p:txBody>
      </p:sp>
      <p:sp>
        <p:nvSpPr>
          <p:cNvPr id="4916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143000"/>
            <a:ext cx="8382000" cy="5486400"/>
          </a:xfrm>
          <a:prstGeom prst="rect">
            <a:avLst/>
          </a:prstGeom>
        </p:spPr>
        <p:txBody>
          <a:bodyPr anchor="ctr"/>
          <a:lstStyle/>
          <a:p>
            <a:pPr lvl="1" eaLnBrk="1" hangingPunct="1"/>
            <a:endParaRPr lang="en-US" sz="2000" b="1">
              <a:solidFill>
                <a:srgbClr val="010004"/>
              </a:solidFill>
              <a:ea typeface="ＭＳ Ｐゴシック" charset="0"/>
            </a:endParaRPr>
          </a:p>
          <a:p>
            <a:pPr lvl="1" eaLnBrk="1" hangingPunct="1"/>
            <a:endParaRPr lang="en-US" sz="2000" b="1">
              <a:solidFill>
                <a:srgbClr val="010004"/>
              </a:solidFill>
              <a:ea typeface="ＭＳ Ｐゴシック" charset="0"/>
            </a:endParaRPr>
          </a:p>
          <a:p>
            <a:pPr lvl="1" eaLnBrk="1" hangingPunct="1"/>
            <a:endParaRPr lang="en-US" sz="2000" b="1">
              <a:solidFill>
                <a:srgbClr val="010004"/>
              </a:solidFill>
              <a:ea typeface="ＭＳ Ｐゴシック" charset="0"/>
            </a:endParaRPr>
          </a:p>
          <a:p>
            <a:pPr eaLnBrk="1" hangingPunct="1"/>
            <a:endParaRPr lang="en-US" sz="3200" b="1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9155" name="Object 5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121185314"/>
              </p:ext>
            </p:extLst>
          </p:nvPr>
        </p:nvGraphicFramePr>
        <p:xfrm>
          <a:off x="1274135" y="2353232"/>
          <a:ext cx="4437063" cy="1183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63120" imgH="420480" progId="Equation.3">
                  <p:embed/>
                </p:oleObj>
              </mc:Choice>
              <mc:Fallback>
                <p:oleObj name="Equation" r:id="rId5" imgW="1563120" imgH="420480" progId="Equation.3">
                  <p:embed/>
                  <p:pic>
                    <p:nvPicPr>
                      <p:cNvPr id="49155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135" y="2353232"/>
                        <a:ext cx="4437063" cy="118371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746883"/>
              </p:ext>
            </p:extLst>
          </p:nvPr>
        </p:nvGraphicFramePr>
        <p:xfrm>
          <a:off x="1274135" y="4124324"/>
          <a:ext cx="4437063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97360" imgH="365400" progId="Equation.3">
                  <p:embed/>
                </p:oleObj>
              </mc:Choice>
              <mc:Fallback>
                <p:oleObj name="Equation" r:id="rId7" imgW="1197360" imgH="365400" progId="Equation.3">
                  <p:embed/>
                  <p:pic>
                    <p:nvPicPr>
                      <p:cNvPr id="49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135" y="4124324"/>
                        <a:ext cx="4437063" cy="9588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The Formula for Beta of Stock i with the Market Portfolio</a:t>
            </a: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1206" name="Text Box 3"/>
          <p:cNvSpPr txBox="1">
            <a:spLocks noChangeArrowheads="1"/>
          </p:cNvSpPr>
          <p:nvPr/>
        </p:nvSpPr>
        <p:spPr bwMode="auto">
          <a:xfrm>
            <a:off x="1524000" y="3962400"/>
            <a:ext cx="6324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Your estimate of beta will depend upon your choice of a proxy for the market portfolio.</a:t>
            </a:r>
          </a:p>
        </p:txBody>
      </p:sp>
      <p:graphicFrame>
        <p:nvGraphicFramePr>
          <p:cNvPr id="5120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451669"/>
              </p:ext>
            </p:extLst>
          </p:nvPr>
        </p:nvGraphicFramePr>
        <p:xfrm>
          <a:off x="2514600" y="2133600"/>
          <a:ext cx="28956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42200" imgH="411120" progId="Equation.3">
                  <p:embed/>
                </p:oleObj>
              </mc:Choice>
              <mc:Fallback>
                <p:oleObj name="Equation" r:id="rId3" imgW="1042200" imgH="411120" progId="Equation.3">
                  <p:embed/>
                  <p:pic>
                    <p:nvPicPr>
                      <p:cNvPr id="5120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133600"/>
                        <a:ext cx="2895600" cy="1104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99D936-0943-264D-D66B-EFDC8A53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Estimates of </a:t>
            </a:r>
            <a:r>
              <a:rPr lang="en-US" b="1" dirty="0">
                <a:latin typeface="Symbol" charset="0"/>
                <a:ea typeface="ＭＳ Ｐゴシック" charset="0"/>
                <a:cs typeface="ＭＳ Ｐゴシック" charset="0"/>
              </a:rPr>
              <a:t>b</a:t>
            </a:r>
            <a:r>
              <a:rPr lang="en-US" b="1" dirty="0">
                <a:ea typeface="ＭＳ Ｐゴシック" charset="0"/>
                <a:cs typeface="ＭＳ Ｐゴシック" charset="0"/>
              </a:rPr>
              <a:t> for Selected Stocks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13E16-D2DB-B9CA-1AC4-8DF4FE902C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7D730-16B6-4330-7B81-E3AC68C28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F430F38-456D-5AB0-BFA5-F82FCE000D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36308"/>
              </p:ext>
            </p:extLst>
          </p:nvPr>
        </p:nvGraphicFramePr>
        <p:xfrm>
          <a:off x="252413" y="1371600"/>
          <a:ext cx="8048625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759700" imgH="1968500" progId="Excel.Sheet.12">
                  <p:embed/>
                </p:oleObj>
              </mc:Choice>
              <mc:Fallback>
                <p:oleObj name="Worksheet" r:id="rId2" imgW="7759700" imgH="19685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F430F38-456D-5AB0-BFA5-F82FCE000D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2413" y="1371600"/>
                        <a:ext cx="8048625" cy="426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99D67BE-4011-3B18-B690-E3C85569CC07}"/>
              </a:ext>
            </a:extLst>
          </p:cNvPr>
          <p:cNvSpPr txBox="1"/>
          <p:nvPr/>
        </p:nvSpPr>
        <p:spPr>
          <a:xfrm>
            <a:off x="6172200" y="6172200"/>
            <a:ext cx="18886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Yahoo Fin; 5-yr monthly</a:t>
            </a:r>
          </a:p>
        </p:txBody>
      </p:sp>
    </p:spTree>
    <p:extLst>
      <p:ext uri="{BB962C8B-B14F-4D97-AF65-F5344CB8AC3E}">
        <p14:creationId xmlns:p14="http://schemas.microsoft.com/office/powerpoint/2010/main" val="568186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Correlation Matrix: DJI (2009-2012, Daily)</a:t>
            </a:r>
            <a:endParaRPr lang="en-US" dirty="0"/>
          </a:p>
        </p:txBody>
      </p:sp>
      <p:graphicFrame>
        <p:nvGraphicFramePr>
          <p:cNvPr id="17920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637516"/>
              </p:ext>
            </p:extLst>
          </p:nvPr>
        </p:nvGraphicFramePr>
        <p:xfrm>
          <a:off x="76200" y="1066800"/>
          <a:ext cx="8077200" cy="499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5171965" imgH="4762260" progId="AcroExch.Document.7">
                  <p:embed/>
                </p:oleObj>
              </mc:Choice>
              <mc:Fallback>
                <p:oleObj name="Acrobat Document" r:id="rId3" imgW="5171965" imgH="4762260" progId="AcroExch.Document.7">
                  <p:embed/>
                  <p:pic>
                    <p:nvPicPr>
                      <p:cNvPr id="1792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066800"/>
                        <a:ext cx="8077200" cy="4991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0DAD8C-B35D-E2D2-C1FF-A361FFF5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Matrix: DJI (2020-2022 Daily)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580D6-3AF3-1E43-FD47-3852C1D568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D9DB9-B40B-AD25-E3D5-7B97F472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B07F1852-4818-7DD3-4961-018873C27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2" y="533400"/>
            <a:ext cx="862519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77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246" name="Group 14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199581"/>
              </p:ext>
            </p:extLst>
          </p:nvPr>
        </p:nvGraphicFramePr>
        <p:xfrm>
          <a:off x="384048" y="533400"/>
          <a:ext cx="8458201" cy="5029199"/>
        </p:xfrm>
        <a:graphic>
          <a:graphicData uri="http://schemas.openxmlformats.org/drawingml/2006/table">
            <a:tbl>
              <a:tblPr/>
              <a:tblGrid>
                <a:gridCol w="948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9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3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3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18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Assets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Var(1)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Cov(1,2)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Cov(1,3)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Cov(1,N)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Cov(2,1)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*Var(2)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Cov(2,3)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Cov(2,N)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00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Cov(3,1)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Cov(3,2)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*Var(3)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Cov(3,N)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8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43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Cov(N,1)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Cov(N,2)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Cov(N,3)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*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Var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(N)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Portfolio Variance:  N Assets</a:t>
            </a:r>
          </a:p>
        </p:txBody>
      </p:sp>
      <p:sp>
        <p:nvSpPr>
          <p:cNvPr id="57400" name="Oval 138"/>
          <p:cNvSpPr>
            <a:spLocks noChangeArrowheads="1"/>
          </p:cNvSpPr>
          <p:nvPr/>
        </p:nvSpPr>
        <p:spPr bwMode="auto">
          <a:xfrm>
            <a:off x="1066800" y="914400"/>
            <a:ext cx="4343400" cy="2514600"/>
          </a:xfrm>
          <a:prstGeom prst="ellipse">
            <a:avLst/>
          </a:prstGeom>
          <a:noFill/>
          <a:ln w="28575">
            <a:solidFill>
              <a:srgbClr val="146B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  <a:latin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06400" indent="-4064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Assume a portfolio: 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n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assets, each with a variance of </a:t>
            </a:r>
            <a:r>
              <a:rPr lang="en-US" sz="2400" b="1" dirty="0" err="1">
                <a:ea typeface="ＭＳ Ｐゴシック" charset="0"/>
                <a:cs typeface="ＭＳ Ｐゴシック" charset="0"/>
              </a:rPr>
              <a:t>AveVar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, investment of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1/n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in each asset, and each asset has a covariance with every other asset of </a:t>
            </a:r>
            <a:r>
              <a:rPr lang="en-US" sz="2400" b="1" dirty="0" err="1">
                <a:ea typeface="ＭＳ Ｐゴシック" charset="0"/>
                <a:cs typeface="ＭＳ Ｐゴシック" charset="0"/>
              </a:rPr>
              <a:t>AveCov</a:t>
            </a:r>
            <a:endParaRPr lang="en-US" sz="2400" b="1" dirty="0">
              <a:ea typeface="ＭＳ Ｐゴシック" charset="0"/>
              <a:cs typeface="ＭＳ Ｐゴシック" charset="0"/>
            </a:endParaRPr>
          </a:p>
          <a:p>
            <a:pPr marL="406400" indent="-4064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What’s the portfolio’s variance?</a:t>
            </a:r>
          </a:p>
          <a:p>
            <a:pPr marL="406400" indent="-4064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Using the box, add all of the variances (+weights)</a:t>
            </a:r>
          </a:p>
          <a:p>
            <a:pPr marL="757238" lvl="1" indent="-236538" eaLnBrk="1" hangingPunct="1"/>
            <a:r>
              <a:rPr lang="en-US" sz="2000" b="1" dirty="0">
                <a:ea typeface="ＭＳ Ｐゴシック" charset="0"/>
              </a:rPr>
              <a:t>(1/n)</a:t>
            </a:r>
            <a:r>
              <a:rPr lang="en-US" sz="2000" b="1" baseline="30000" dirty="0">
                <a:ea typeface="ＭＳ Ｐゴシック" charset="0"/>
              </a:rPr>
              <a:t>2 * </a:t>
            </a:r>
            <a:r>
              <a:rPr lang="en-US" sz="2000" b="1" dirty="0">
                <a:ea typeface="ＭＳ Ｐゴシック" charset="0"/>
              </a:rPr>
              <a:t>(n) * </a:t>
            </a:r>
            <a:r>
              <a:rPr lang="en-US" sz="2000" b="1" dirty="0" err="1">
                <a:ea typeface="ＭＳ Ｐゴシック" charset="0"/>
              </a:rPr>
              <a:t>AveVar</a:t>
            </a:r>
            <a:r>
              <a:rPr lang="en-US" sz="2000" b="1" dirty="0">
                <a:ea typeface="ＭＳ Ｐゴシック" charset="0"/>
              </a:rPr>
              <a:t>, or ----&gt; (1/n) * </a:t>
            </a:r>
            <a:r>
              <a:rPr lang="en-US" sz="2000" b="1" dirty="0" err="1">
                <a:ea typeface="ＭＳ Ｐゴシック" charset="0"/>
              </a:rPr>
              <a:t>AveVar</a:t>
            </a:r>
            <a:endParaRPr lang="en-US" sz="2000" b="1" dirty="0">
              <a:ea typeface="ＭＳ Ｐゴシック" charset="0"/>
            </a:endParaRPr>
          </a:p>
          <a:p>
            <a:pPr marL="406400" indent="-4064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Now, add all of the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covariances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757238" lvl="1" indent="-236538" eaLnBrk="1" hangingPunct="1"/>
            <a:r>
              <a:rPr lang="en-US" sz="2000" b="1" dirty="0">
                <a:ea typeface="ＭＳ Ｐゴシック" charset="0"/>
              </a:rPr>
              <a:t>(1/n)</a:t>
            </a:r>
            <a:r>
              <a:rPr lang="en-US" sz="2000" b="1" baseline="30000" dirty="0">
                <a:ea typeface="ＭＳ Ｐゴシック" charset="0"/>
              </a:rPr>
              <a:t>2</a:t>
            </a:r>
            <a:r>
              <a:rPr lang="en-US" sz="2000" b="1" dirty="0">
                <a:ea typeface="ＭＳ Ｐゴシック" charset="0"/>
              </a:rPr>
              <a:t> * (n</a:t>
            </a:r>
            <a:r>
              <a:rPr lang="en-US" sz="2000" b="1" baseline="30000" dirty="0">
                <a:ea typeface="ＭＳ Ｐゴシック" charset="0"/>
              </a:rPr>
              <a:t>2</a:t>
            </a:r>
            <a:r>
              <a:rPr lang="en-US" sz="2000" b="1" dirty="0">
                <a:ea typeface="ＭＳ Ｐゴシック" charset="0"/>
              </a:rPr>
              <a:t>-n) * </a:t>
            </a:r>
            <a:r>
              <a:rPr lang="en-US" sz="2000" b="1" dirty="0" err="1">
                <a:ea typeface="ＭＳ Ｐゴシック" charset="0"/>
              </a:rPr>
              <a:t>AveCov</a:t>
            </a:r>
            <a:r>
              <a:rPr lang="en-US" sz="2000" b="1" dirty="0">
                <a:ea typeface="ＭＳ Ｐゴシック" charset="0"/>
              </a:rPr>
              <a:t>, or ------&gt; (n-1)/n * </a:t>
            </a:r>
            <a:r>
              <a:rPr lang="en-US" sz="2000" b="1" dirty="0" err="1">
                <a:ea typeface="ＭＳ Ｐゴシック" charset="0"/>
              </a:rPr>
              <a:t>AveCov</a:t>
            </a:r>
            <a:endParaRPr lang="en-US" sz="2000" b="1" dirty="0">
              <a:ea typeface="ＭＳ Ｐゴシック" charset="0"/>
            </a:endParaRPr>
          </a:p>
          <a:p>
            <a:pPr marL="406400" indent="-406400" algn="ctr" eaLnBrk="1" hangingPunct="1">
              <a:buFontTx/>
              <a:buNone/>
            </a:pPr>
            <a:endParaRPr lang="en-US" sz="2000" b="1" dirty="0">
              <a:ea typeface="ＭＳ Ｐゴシック" charset="0"/>
              <a:cs typeface="ＭＳ Ｐゴシック" charset="0"/>
            </a:endParaRPr>
          </a:p>
          <a:p>
            <a:pPr marL="406400" indent="-406400" algn="ctr" eaLnBrk="1" hangingPunct="1">
              <a:buFontTx/>
              <a:buNone/>
            </a:pPr>
            <a:r>
              <a:rPr lang="en-US" sz="2000" b="1" dirty="0" err="1">
                <a:ea typeface="ＭＳ Ｐゴシック" charset="0"/>
                <a:cs typeface="ＭＳ Ｐゴシック" charset="0"/>
              </a:rPr>
              <a:t>Var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 Port = (1/n) * </a:t>
            </a:r>
            <a:r>
              <a:rPr lang="en-US" sz="2000" b="1" dirty="0" err="1">
                <a:ea typeface="ＭＳ Ｐゴシック" charset="0"/>
                <a:cs typeface="ＭＳ Ｐゴシック" charset="0"/>
              </a:rPr>
              <a:t>AveVar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 + (n-1)/n * </a:t>
            </a:r>
            <a:r>
              <a:rPr lang="en-US" sz="2000" b="1" dirty="0" err="1">
                <a:ea typeface="ＭＳ Ｐゴシック" charset="0"/>
                <a:cs typeface="ＭＳ Ｐゴシック" charset="0"/>
              </a:rPr>
              <a:t>AveCov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pPr marL="757238" lvl="1" indent="-236538" eaLnBrk="1" hangingPunct="1"/>
            <a:endParaRPr lang="en-US" sz="2400" dirty="0">
              <a:ea typeface="ＭＳ Ｐゴシック" charset="0"/>
            </a:endParaRPr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Diversification:  The Role of Covariance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39653" name="Rectangle 5"/>
          <p:cNvSpPr>
            <a:spLocks noChangeArrowheads="1"/>
          </p:cNvSpPr>
          <p:nvPr/>
        </p:nvSpPr>
        <p:spPr bwMode="auto">
          <a:xfrm>
            <a:off x="914400" y="4038600"/>
            <a:ext cx="7543800" cy="533400"/>
          </a:xfrm>
          <a:prstGeom prst="rect">
            <a:avLst/>
          </a:prstGeom>
          <a:noFill/>
          <a:ln w="28575">
            <a:solidFill>
              <a:srgbClr val="FF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buFontTx/>
              <a:buChar char="•"/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51" grpId="0" build="p"/>
      <p:bldP spid="53965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Portfolio Risk as a Function of the Number of Stocks in the Portfolio</a:t>
            </a:r>
          </a:p>
        </p:txBody>
      </p:sp>
      <p:sp>
        <p:nvSpPr>
          <p:cNvPr id="67588" name="Rectangle 2"/>
          <p:cNvSpPr>
            <a:spLocks noChangeArrowheads="1"/>
          </p:cNvSpPr>
          <p:nvPr/>
        </p:nvSpPr>
        <p:spPr bwMode="auto">
          <a:xfrm>
            <a:off x="838200" y="914400"/>
            <a:ext cx="81534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1" name="Line 5"/>
          <p:cNvSpPr>
            <a:spLocks noChangeShapeType="1"/>
          </p:cNvSpPr>
          <p:nvPr/>
        </p:nvSpPr>
        <p:spPr bwMode="auto">
          <a:xfrm flipV="1">
            <a:off x="1600200" y="1143000"/>
            <a:ext cx="0" cy="396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2" name="Line 6"/>
          <p:cNvSpPr>
            <a:spLocks noChangeShapeType="1"/>
          </p:cNvSpPr>
          <p:nvPr/>
        </p:nvSpPr>
        <p:spPr bwMode="auto">
          <a:xfrm>
            <a:off x="1600200" y="5105400"/>
            <a:ext cx="541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0999" name="Line 7"/>
          <p:cNvSpPr>
            <a:spLocks noChangeShapeType="1"/>
          </p:cNvSpPr>
          <p:nvPr/>
        </p:nvSpPr>
        <p:spPr bwMode="auto">
          <a:xfrm>
            <a:off x="1600200" y="3886200"/>
            <a:ext cx="51816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1000" name="Arc 8"/>
          <p:cNvSpPr>
            <a:spLocks/>
          </p:cNvSpPr>
          <p:nvPr/>
        </p:nvSpPr>
        <p:spPr bwMode="auto">
          <a:xfrm rot="10797192">
            <a:off x="1600200" y="1600200"/>
            <a:ext cx="5254625" cy="2209800"/>
          </a:xfrm>
          <a:custGeom>
            <a:avLst/>
            <a:gdLst>
              <a:gd name="T0" fmla="*/ 0 w 23275"/>
              <a:gd name="T1" fmla="*/ 2147483647 h 21600"/>
              <a:gd name="T2" fmla="*/ 2147483647 w 23275"/>
              <a:gd name="T3" fmla="*/ 2147483647 h 21600"/>
              <a:gd name="T4" fmla="*/ 2147483647 w 23275"/>
              <a:gd name="T5" fmla="*/ 2147483647 h 21600"/>
              <a:gd name="T6" fmla="*/ 0 60000 65536"/>
              <a:gd name="T7" fmla="*/ 0 60000 65536"/>
              <a:gd name="T8" fmla="*/ 0 60000 65536"/>
              <a:gd name="T9" fmla="*/ 0 w 23275"/>
              <a:gd name="T10" fmla="*/ 0 h 21600"/>
              <a:gd name="T11" fmla="*/ 23275 w 2327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75" h="21600" fill="none" extrusionOk="0">
                <a:moveTo>
                  <a:pt x="0" y="65"/>
                </a:moveTo>
                <a:cubicBezTo>
                  <a:pt x="557" y="21"/>
                  <a:pt x="1116" y="-1"/>
                  <a:pt x="1675" y="0"/>
                </a:cubicBezTo>
                <a:cubicBezTo>
                  <a:pt x="13604" y="0"/>
                  <a:pt x="23275" y="9670"/>
                  <a:pt x="23275" y="21600"/>
                </a:cubicBezTo>
              </a:path>
              <a:path w="23275" h="21600" stroke="0" extrusionOk="0">
                <a:moveTo>
                  <a:pt x="0" y="65"/>
                </a:moveTo>
                <a:cubicBezTo>
                  <a:pt x="557" y="21"/>
                  <a:pt x="1116" y="-1"/>
                  <a:pt x="1675" y="0"/>
                </a:cubicBezTo>
                <a:cubicBezTo>
                  <a:pt x="13604" y="0"/>
                  <a:pt x="23275" y="9670"/>
                  <a:pt x="23275" y="21600"/>
                </a:cubicBezTo>
                <a:lnTo>
                  <a:pt x="1675" y="2160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1" name="Line 9"/>
          <p:cNvSpPr>
            <a:spLocks noChangeShapeType="1"/>
          </p:cNvSpPr>
          <p:nvPr/>
        </p:nvSpPr>
        <p:spPr bwMode="auto">
          <a:xfrm>
            <a:off x="4114800" y="3886200"/>
            <a:ext cx="0" cy="1219200"/>
          </a:xfrm>
          <a:prstGeom prst="line">
            <a:avLst/>
          </a:prstGeom>
          <a:noFill/>
          <a:ln w="38100">
            <a:solidFill>
              <a:srgbClr val="0066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1002" name="Text Box 10"/>
          <p:cNvSpPr txBox="1">
            <a:spLocks noChangeArrowheads="1"/>
          </p:cNvSpPr>
          <p:nvPr/>
        </p:nvSpPr>
        <p:spPr bwMode="auto">
          <a:xfrm>
            <a:off x="4343400" y="3886200"/>
            <a:ext cx="3200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 err="1">
                <a:solidFill>
                  <a:srgbClr val="006699"/>
                </a:solidFill>
                <a:latin typeface="Calibri" pitchFamily="34" charset="0"/>
              </a:rPr>
              <a:t>Nondiversifiable</a:t>
            </a:r>
            <a:r>
              <a:rPr lang="en-US" b="1" dirty="0">
                <a:solidFill>
                  <a:srgbClr val="006699"/>
                </a:solidFill>
                <a:latin typeface="Calibri" pitchFamily="34" charset="0"/>
              </a:rPr>
              <a:t> risk; Systematic Risk; Market Risk</a:t>
            </a:r>
          </a:p>
        </p:txBody>
      </p:sp>
      <p:sp>
        <p:nvSpPr>
          <p:cNvPr id="341003" name="Line 11"/>
          <p:cNvSpPr>
            <a:spLocks noChangeShapeType="1"/>
          </p:cNvSpPr>
          <p:nvPr/>
        </p:nvSpPr>
        <p:spPr bwMode="auto">
          <a:xfrm>
            <a:off x="2057400" y="2590800"/>
            <a:ext cx="0" cy="1295400"/>
          </a:xfrm>
          <a:prstGeom prst="line">
            <a:avLst/>
          </a:prstGeom>
          <a:noFill/>
          <a:ln w="38100">
            <a:solidFill>
              <a:srgbClr val="0066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1004" name="Text Box 12"/>
          <p:cNvSpPr txBox="1">
            <a:spLocks noChangeArrowheads="1"/>
          </p:cNvSpPr>
          <p:nvPr/>
        </p:nvSpPr>
        <p:spPr bwMode="auto">
          <a:xfrm>
            <a:off x="4343400" y="2057400"/>
            <a:ext cx="3352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6699"/>
                </a:solidFill>
                <a:latin typeface="Calibri" pitchFamily="34" charset="0"/>
              </a:rPr>
              <a:t>Diversifiable Risk; Nonsystematic Risk; Firm Specific Risk; Unique Risk</a:t>
            </a:r>
          </a:p>
        </p:txBody>
      </p:sp>
      <p:sp>
        <p:nvSpPr>
          <p:cNvPr id="341005" name="AutoShape 13"/>
          <p:cNvSpPr>
            <a:spLocks/>
          </p:cNvSpPr>
          <p:nvPr/>
        </p:nvSpPr>
        <p:spPr bwMode="auto">
          <a:xfrm>
            <a:off x="3733800" y="2209800"/>
            <a:ext cx="571500" cy="1371600"/>
          </a:xfrm>
          <a:prstGeom prst="leftBrace">
            <a:avLst>
              <a:gd name="adj1" fmla="val 20000"/>
              <a:gd name="adj2" fmla="val 50000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6" name="Line 14"/>
          <p:cNvSpPr>
            <a:spLocks noChangeShapeType="1"/>
          </p:cNvSpPr>
          <p:nvPr/>
        </p:nvSpPr>
        <p:spPr bwMode="auto">
          <a:xfrm flipH="1">
            <a:off x="2133600" y="2895600"/>
            <a:ext cx="1524000" cy="4572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601" name="Text Box 15"/>
          <p:cNvSpPr txBox="1">
            <a:spLocks noChangeArrowheads="1"/>
          </p:cNvSpPr>
          <p:nvPr/>
        </p:nvSpPr>
        <p:spPr bwMode="auto">
          <a:xfrm>
            <a:off x="6248400" y="50292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i="1" dirty="0">
                <a:latin typeface="Calibri" pitchFamily="34" charset="0"/>
              </a:rPr>
              <a:t>n</a:t>
            </a:r>
          </a:p>
        </p:txBody>
      </p:sp>
      <p:sp>
        <p:nvSpPr>
          <p:cNvPr id="67602" name="Text Box 16"/>
          <p:cNvSpPr txBox="1">
            <a:spLocks noChangeArrowheads="1"/>
          </p:cNvSpPr>
          <p:nvPr/>
        </p:nvSpPr>
        <p:spPr bwMode="auto">
          <a:xfrm>
            <a:off x="990600" y="11430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  <a:sym typeface="Symbol" charset="0"/>
              </a:rPr>
              <a:t></a:t>
            </a:r>
            <a:endParaRPr lang="en-US" b="1" dirty="0">
              <a:latin typeface="Calibri" pitchFamily="34" charset="0"/>
            </a:endParaRPr>
          </a:p>
        </p:txBody>
      </p:sp>
      <p:sp>
        <p:nvSpPr>
          <p:cNvPr id="67603" name="Text Box 18"/>
          <p:cNvSpPr txBox="1">
            <a:spLocks noChangeArrowheads="1"/>
          </p:cNvSpPr>
          <p:nvPr/>
        </p:nvSpPr>
        <p:spPr bwMode="auto">
          <a:xfrm>
            <a:off x="1905000" y="1295400"/>
            <a:ext cx="7391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010004"/>
                </a:solidFill>
                <a:latin typeface="Calibri" pitchFamily="34" charset="0"/>
              </a:rPr>
              <a:t>In a large portfolio the variance terms are effectively diversified away, but the covariance terms are not. </a:t>
            </a:r>
          </a:p>
        </p:txBody>
      </p:sp>
      <p:sp>
        <p:nvSpPr>
          <p:cNvPr id="67604" name="Rectangle 19"/>
          <p:cNvSpPr>
            <a:spLocks noChangeArrowheads="1"/>
          </p:cNvSpPr>
          <p:nvPr/>
        </p:nvSpPr>
        <p:spPr bwMode="auto">
          <a:xfrm>
            <a:off x="914400" y="5334000"/>
            <a:ext cx="7848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latin typeface="Calibri" pitchFamily="34" charset="0"/>
              </a:rPr>
              <a:t>Thus, diversification can eliminate some, but not all of the risk of individual securities.</a:t>
            </a:r>
          </a:p>
        </p:txBody>
      </p:sp>
      <p:sp>
        <p:nvSpPr>
          <p:cNvPr id="341012" name="Text Box 20"/>
          <p:cNvSpPr txBox="1">
            <a:spLocks noChangeArrowheads="1"/>
          </p:cNvSpPr>
          <p:nvPr/>
        </p:nvSpPr>
        <p:spPr bwMode="auto">
          <a:xfrm>
            <a:off x="6931926" y="3501598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  <a:latin typeface="Calibri" pitchFamily="34" charset="0"/>
              </a:rPr>
              <a:t>Portfolio risk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4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40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4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4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34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999" grpId="0" animBg="1"/>
      <p:bldP spid="341000" grpId="0" animBg="1"/>
      <p:bldP spid="341001" grpId="0" animBg="1"/>
      <p:bldP spid="341002" grpId="0" autoUpdateAnimBg="0"/>
      <p:bldP spid="341004" grpId="0" autoUpdateAnimBg="0"/>
      <p:bldP spid="341005" grpId="0" animBg="1"/>
      <p:bldP spid="341006" grpId="0" animBg="1"/>
      <p:bldP spid="341012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90DB0A0F-263E-7B0B-9292-69A6B4724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510314"/>
            <a:ext cx="8458200" cy="129028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D8A9C9-96CF-3513-2843-6055B3E5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Diversification (Million Samples drawn from 2020 Returns, Eq. Weighted)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605C3-3D65-4B6A-301F-965D601878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62913-9B56-4C03-4ABB-8AB65E891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287EC8A-307C-E03A-806C-95C5C2898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9205"/>
            <a:ext cx="8305800" cy="1218795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C6204A-8BB0-3E5E-AF3D-935B2B2C1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10932"/>
            <a:ext cx="8610600" cy="97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3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7338" indent="-287338" eaLnBrk="1" hangingPunct="1"/>
            <a:r>
              <a:rPr lang="en-US" sz="2000" dirty="0">
                <a:ea typeface="ＭＳ Ｐゴシック" charset="0"/>
                <a:cs typeface="ＭＳ Ｐゴシック" charset="0"/>
              </a:rPr>
              <a:t>What happens to expected returns (</a:t>
            </a:r>
            <a:r>
              <a:rPr lang="en-US" sz="20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reward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) when assets are combined to form portfolios?</a:t>
            </a:r>
          </a:p>
          <a:p>
            <a:pPr marL="688975" lvl="1" indent="-180975" eaLnBrk="1" hangingPunct="1"/>
            <a:r>
              <a:rPr lang="en-US" sz="2400" b="1" dirty="0">
                <a:ea typeface="ＭＳ Ｐゴシック" charset="0"/>
              </a:rPr>
              <a:t>Is the expected return of a portfolio of stocks equal to the weighted average of the expected returns of individual stocks?</a:t>
            </a:r>
          </a:p>
          <a:p>
            <a:pPr marL="287338" indent="-287338" eaLnBrk="1" hangingPunct="1"/>
            <a:endParaRPr lang="en-US" sz="2000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sz="2000" dirty="0">
                <a:ea typeface="ＭＳ Ｐゴシック" charset="0"/>
                <a:cs typeface="ＭＳ Ｐゴシック" charset="0"/>
              </a:rPr>
              <a:t>What happens to standard deviation (</a:t>
            </a:r>
            <a:r>
              <a:rPr lang="en-US" sz="20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risk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) when assets are combined to form portfolios?</a:t>
            </a:r>
          </a:p>
          <a:p>
            <a:pPr marL="688975" lvl="1" indent="-180975"/>
            <a:r>
              <a:rPr lang="en-US" sz="2400" b="1" dirty="0">
                <a:ea typeface="ＭＳ Ｐゴシック" charset="0"/>
              </a:rPr>
              <a:t>Is the SD of a portfolio of stocks equal to the weighted average of the SDs of the individual stocks?</a:t>
            </a:r>
          </a:p>
          <a:p>
            <a:pPr marL="508000" lvl="1" indent="0" eaLnBrk="1" hangingPunct="1">
              <a:buNone/>
            </a:pPr>
            <a:endParaRPr lang="en-US" sz="1800" dirty="0">
              <a:ea typeface="ＭＳ Ｐゴシック" charset="0"/>
            </a:endParaRPr>
          </a:p>
          <a:p>
            <a:pPr marL="287338" indent="-287338" eaLnBrk="1" hangingPunct="1"/>
            <a:r>
              <a:rPr lang="en-US" sz="2000" dirty="0">
                <a:ea typeface="ＭＳ Ｐゴシック" charset="0"/>
                <a:cs typeface="ＭＳ Ｐゴシック" charset="0"/>
              </a:rPr>
              <a:t>If a firm’s shareholders are well diversified, what kinds of projects should managers choose? </a:t>
            </a:r>
            <a:endParaRPr lang="en-US" sz="2000" b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Diversification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0568D5F-C4B4-C880-1099-DA455D7D5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609600"/>
            <a:ext cx="8457368" cy="571499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FB4768-5782-5F13-6549-0DD640406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any given day, there is a range of return outcomes:  Returns SP500 (Sept 20, 2024)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0DB12-DA72-1A4D-67FC-4293E0C87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AF43A-79D2-E9F5-DD64-BD87D8F1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34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4BAF0C-9661-D171-4CD9-9EA336C9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in times of stress, all correlations go to 1 (Sept. 2022, Returns SP500)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CDF69-2585-6D08-827C-2605BF52D8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1C715-29D4-5197-9851-DC35E430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11" name="Content Placeholder 10" descr="Chart, treemap chart&#10;&#10;Description automatically generated">
            <a:extLst>
              <a:ext uri="{FF2B5EF4-FFF2-40B4-BE49-F238E27FC236}">
                <a16:creationId xmlns:a16="http://schemas.microsoft.com/office/drawing/2014/main" id="{B91F00D5-3696-CF40-6BB3-E9B8C7F81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533400"/>
            <a:ext cx="8458200" cy="5791199"/>
          </a:xfrm>
        </p:spPr>
      </p:pic>
    </p:spTree>
    <p:extLst>
      <p:ext uri="{BB962C8B-B14F-4D97-AF65-F5344CB8AC3E}">
        <p14:creationId xmlns:p14="http://schemas.microsoft.com/office/powerpoint/2010/main" val="2622940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Diversification is a free lunch, up to a point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For a well-diversified investor, an investment’s variance (SD)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doesn’t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generally give us information about the effect that adding the investment has on the investor’s overall portfolio </a:t>
            </a:r>
            <a:r>
              <a:rPr lang="en-US" sz="2400" u="sng" dirty="0">
                <a:ea typeface="ＭＳ Ｐゴシック" charset="0"/>
                <a:cs typeface="ＭＳ Ｐゴシック" charset="0"/>
              </a:rPr>
              <a:t>risk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--what matters is its covariance (or beta).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Lower betas help reduce portfolio risk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Investments with lower betas have higher prices (and lower expected returns)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In moments of stress, however, correlations can go to 1</a:t>
            </a:r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Diversification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B6274A-6172-92F7-212C-5312B2E57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system-ui"/>
              </a:rPr>
              <a:t>Cast thy bread upon the waters, for thou shalt find it after many days.  Give a portion to seven and also to eight, for thou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system-ui"/>
              </a:rPr>
              <a:t>knowest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ystem-ui"/>
              </a:rPr>
              <a:t> not what evil shall be upon the earth.  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system-ui"/>
              </a:rPr>
              <a:t>Ecclesiastes 11:1-2</a:t>
            </a:r>
          </a:p>
          <a:p>
            <a:pPr marL="0" indent="0" algn="l">
              <a:buNone/>
            </a:pPr>
            <a:endParaRPr lang="en-US" sz="2000" b="0" i="1" dirty="0">
              <a:solidFill>
                <a:srgbClr val="000000"/>
              </a:solidFill>
              <a:effectLst/>
              <a:latin typeface="system-ui"/>
            </a:endParaRPr>
          </a:p>
          <a:p>
            <a:pPr algn="l"/>
            <a:r>
              <a:rPr lang="en-US" sz="2000" dirty="0">
                <a:solidFill>
                  <a:srgbClr val="000000"/>
                </a:solidFill>
                <a:latin typeface="system-ui"/>
              </a:rPr>
              <a:t>Wu Tang Financial: “Dollar dollar bills y’all”</a:t>
            </a:r>
            <a:endParaRPr lang="en-US" sz="2000" b="0" dirty="0">
              <a:solidFill>
                <a:srgbClr val="000000"/>
              </a:solidFill>
              <a:effectLst/>
              <a:latin typeface="system-ui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C625DE-70BF-BF8A-DF80-1C46F582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OGs on Diversification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FCEC7-5E71-8534-0F2E-1F3EF40838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801D7-5139-56BB-BE82-CE77E4A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82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609600"/>
            <a:ext cx="8458200" cy="448380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21"/>
                </a:solidFill>
              </a:rPr>
              <a:t>Diversification: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3148" y="5183172"/>
            <a:ext cx="7696200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Fifty eight percent of CRSP common stocks have lifetime holding period returns less than those on one-month Treasuries. The modal lifetime return is -100%. When stated in terms of lifetime dollar wealth creation</a:t>
            </a:r>
            <a:r>
              <a:rPr lang="en-US" sz="1400" b="1" i="1" dirty="0">
                <a:latin typeface="+mj-lt"/>
              </a:rPr>
              <a:t>, the </a:t>
            </a:r>
            <a:r>
              <a:rPr lang="en-US" sz="1400" b="1" i="1" dirty="0">
                <a:highlight>
                  <a:srgbClr val="FF0000"/>
                </a:highlight>
                <a:latin typeface="+mj-lt"/>
              </a:rPr>
              <a:t>entire net gain </a:t>
            </a:r>
            <a:r>
              <a:rPr lang="en-US" sz="1400" b="1" i="1" dirty="0">
                <a:latin typeface="+mj-lt"/>
              </a:rPr>
              <a:t>in the U.S. stock market since 1926 is attributable to the best-performing </a:t>
            </a:r>
            <a:r>
              <a:rPr lang="en-US" sz="1400" b="1" i="1" dirty="0">
                <a:highlight>
                  <a:srgbClr val="FF0000"/>
                </a:highlight>
                <a:latin typeface="+mj-lt"/>
              </a:rPr>
              <a:t>four percent of listed stocks</a:t>
            </a:r>
            <a:r>
              <a:rPr lang="en-US" sz="1400" b="1" i="1" dirty="0">
                <a:latin typeface="+mj-lt"/>
              </a:rPr>
              <a:t>, as the other ninety six percent collectively matched one-month Treasury bills.  </a:t>
            </a:r>
            <a:r>
              <a:rPr lang="en-US" sz="1400" i="1" dirty="0" err="1">
                <a:latin typeface="+mj-lt"/>
              </a:rPr>
              <a:t>Bessembinder</a:t>
            </a:r>
            <a:r>
              <a:rPr lang="en-US" sz="1400" i="1" dirty="0">
                <a:latin typeface="+mj-lt"/>
              </a:rPr>
              <a:t>, Do Stocks Outperform Treasury Bills (</a:t>
            </a:r>
            <a:r>
              <a:rPr lang="en-US" sz="1400" dirty="0">
                <a:latin typeface="+mj-lt"/>
              </a:rPr>
              <a:t>2017)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2200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91D741-C5FE-8B48-9954-2207630B7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effectLst/>
                <a:latin typeface="+mn-lt"/>
              </a:rPr>
              <a:t>This report quantifies long-run stock market outcomes in terms of the increases or decreases (relative to a Treasury bill benchmark) in shareholder wealth, when considering the full history of both net cash distributions and capital appreciation. The study includes all of the 26,168 firms with publicly-traded U.S. common stock since 1926. </a:t>
            </a:r>
            <a:r>
              <a:rPr lang="en-US" sz="2000" b="1" dirty="0">
                <a:effectLst/>
                <a:latin typeface="+mn-lt"/>
              </a:rPr>
              <a:t>Despite the fact that investments in the 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</a:rPr>
              <a:t>majority (57.8%) of stocks led to reduced </a:t>
            </a:r>
            <a:r>
              <a:rPr lang="en-US" sz="2000" b="1" dirty="0">
                <a:effectLst/>
                <a:latin typeface="+mn-lt"/>
              </a:rPr>
              <a:t>rather than increased shareholder wealth, U.S. stock market investments increased shareholder wealth on net by $47.4 trillion between 1926 and 2019. </a:t>
            </a:r>
            <a:r>
              <a:rPr lang="en-US" sz="2000" dirty="0">
                <a:effectLst/>
                <a:latin typeface="+mn-lt"/>
              </a:rPr>
              <a:t>Technology firms accounted for the largest share, $9.0 trillion, of the total, but Telecommunications, Energy, and Healthcare/ Pharmaceutical stocks created wealth disproportionate to the numbers of firms in the industries. </a:t>
            </a:r>
            <a:r>
              <a:rPr lang="en-US" sz="2000" b="1" dirty="0">
                <a:effectLst/>
                <a:latin typeface="+mn-lt"/>
              </a:rPr>
              <a:t>The degree to which stock market wealth creation is concentrated in a few top-performing firms has increased over time, and was particularly strong during the most recent three years, when </a:t>
            </a:r>
            <a:r>
              <a:rPr lang="en-US" sz="2000" b="1" u="sng" dirty="0">
                <a:solidFill>
                  <a:srgbClr val="FF0000"/>
                </a:solidFill>
                <a:effectLst/>
                <a:latin typeface="+mn-lt"/>
              </a:rPr>
              <a:t>five firms accounted for 22% of net wealth creation.</a:t>
            </a:r>
            <a:r>
              <a:rPr lang="en-US" sz="2000" b="1" dirty="0">
                <a:effectLst/>
                <a:latin typeface="+mn-lt"/>
              </a:rPr>
              <a:t> </a:t>
            </a:r>
            <a:r>
              <a:rPr lang="en-US" sz="2000" dirty="0">
                <a:effectLst/>
                <a:latin typeface="+mn-lt"/>
              </a:rPr>
              <a:t>These results should be of interest to any 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</a:rPr>
              <a:t>long-term investor assessing the relative merits of broad diversification vs. narrow portfolio selection. </a:t>
            </a:r>
            <a:endParaRPr lang="en-US" sz="2000" b="1" dirty="0">
              <a:solidFill>
                <a:srgbClr val="FF0000"/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F8748-983A-BB46-B70C-72F4E268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21"/>
                </a:solidFill>
              </a:rPr>
              <a:t>Diversification: IMPORTANT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8BA09-91B5-3F48-9D1A-871C81C8DE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F1418-EB6B-CE47-B143-F23CC659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6D913-0FFE-FE4E-A5FC-0785B215213C}"/>
              </a:ext>
            </a:extLst>
          </p:cNvPr>
          <p:cNvSpPr txBox="1"/>
          <p:nvPr/>
        </p:nvSpPr>
        <p:spPr>
          <a:xfrm>
            <a:off x="1311011" y="5867400"/>
            <a:ext cx="6521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Bessembinder</a:t>
            </a:r>
            <a:r>
              <a:rPr lang="en-US" sz="1200" dirty="0"/>
              <a:t>, </a:t>
            </a:r>
            <a:r>
              <a:rPr lang="en-US" sz="1200" i="1" dirty="0"/>
              <a:t>Wealth Creation in the US Public Stock Markets 1926-2019 (2020)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49535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7BA837B6-9A1A-3B44-8173-1FFE3C416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5" y="837634"/>
            <a:ext cx="8458200" cy="525836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B2D38B-78EA-194C-AEF9-4A5C113D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21"/>
                </a:solidFill>
              </a:rPr>
              <a:t>Diversification: IMPORTANT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3C515-1F01-D342-A3F7-A0D064E990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AACA2-87DA-914F-B6AB-939029FDF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AA9CF1-B1F4-6845-9BD3-C3C11595EED2}"/>
              </a:ext>
            </a:extLst>
          </p:cNvPr>
          <p:cNvSpPr txBox="1"/>
          <p:nvPr/>
        </p:nvSpPr>
        <p:spPr>
          <a:xfrm>
            <a:off x="2209800" y="576023"/>
            <a:ext cx="5492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effectLst/>
                <a:latin typeface="Calibri" panose="020F0502020204030204" pitchFamily="34" charset="0"/>
              </a:rPr>
              <a:t>Exhibit 1: Shareholder Wealth Creation, Measured as of December 31, 2019, Top 30 Firms. 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C5A5C-F4D8-7840-B2C5-AC2D2204953D}"/>
              </a:ext>
            </a:extLst>
          </p:cNvPr>
          <p:cNvSpPr txBox="1"/>
          <p:nvPr/>
        </p:nvSpPr>
        <p:spPr>
          <a:xfrm>
            <a:off x="4354286" y="62266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2F421-E116-0A44-BA62-C3E273D229D7}"/>
              </a:ext>
            </a:extLst>
          </p:cNvPr>
          <p:cNvSpPr txBox="1"/>
          <p:nvPr/>
        </p:nvSpPr>
        <p:spPr>
          <a:xfrm>
            <a:off x="2140688" y="6169216"/>
            <a:ext cx="38876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/>
              <a:t>Bessembinder</a:t>
            </a:r>
            <a:r>
              <a:rPr lang="en-US" sz="700" dirty="0"/>
              <a:t>, </a:t>
            </a:r>
            <a:r>
              <a:rPr lang="en-US" sz="700" i="1" dirty="0"/>
              <a:t>Wealth Creation in the US Public Stock Markets 1926-2019 (2020)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875549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72BC1D-DBE5-2A2B-6FD7-5E2D55908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96" y="504547"/>
            <a:ext cx="8607552" cy="564588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33379E-E472-1674-23A8-F5971BBBE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Stocks with Highest Cumulative Returns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AF820-E73C-DFB4-D384-1E43BB50A1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B1A0F-03ED-FAE2-E1F1-D23AB891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E565D-A0B5-EFCC-CF89-172C7817B30D}"/>
              </a:ext>
            </a:extLst>
          </p:cNvPr>
          <p:cNvSpPr txBox="1"/>
          <p:nvPr/>
        </p:nvSpPr>
        <p:spPr>
          <a:xfrm>
            <a:off x="5627914" y="6150429"/>
            <a:ext cx="18341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+mn-lt"/>
              </a:rPr>
              <a:t>Bessembinder</a:t>
            </a:r>
            <a:r>
              <a:rPr lang="en-US" sz="800" dirty="0">
                <a:latin typeface="+mn-lt"/>
              </a:rPr>
              <a:t>, </a:t>
            </a:r>
            <a:r>
              <a:rPr lang="en-US" sz="800" i="1" dirty="0">
                <a:latin typeface="+mn-lt"/>
              </a:rPr>
              <a:t>Highest LT Returns </a:t>
            </a:r>
            <a:r>
              <a:rPr lang="en-US" sz="800" dirty="0">
                <a:latin typeface="+mn-lt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4252467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6A2A1-1B4F-E236-6D26-D7770C7CF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533400"/>
            <a:ext cx="8378951" cy="548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E8AC46-0EC7-5AAB-550B-95352F72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Stocks with Highest Annualized Returns (&gt;20 years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D348F-FD52-8087-8E8F-B232EACB91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38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1F605-2220-F754-06F4-191957983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A8CE7-AF7F-73D6-E0F4-108B2534120E}"/>
              </a:ext>
            </a:extLst>
          </p:cNvPr>
          <p:cNvSpPr txBox="1"/>
          <p:nvPr/>
        </p:nvSpPr>
        <p:spPr>
          <a:xfrm>
            <a:off x="5627914" y="6150429"/>
            <a:ext cx="18341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+mn-lt"/>
              </a:rPr>
              <a:t>Bessembinder</a:t>
            </a:r>
            <a:r>
              <a:rPr lang="en-US" sz="800" dirty="0">
                <a:latin typeface="+mn-lt"/>
              </a:rPr>
              <a:t>, </a:t>
            </a:r>
            <a:r>
              <a:rPr lang="en-US" sz="800" i="1" dirty="0">
                <a:latin typeface="+mn-lt"/>
              </a:rPr>
              <a:t>Highest LT Returns </a:t>
            </a:r>
            <a:r>
              <a:rPr lang="en-US" sz="800" dirty="0">
                <a:latin typeface="+mn-lt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827193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Expected return of a portfolio (firm) is weighted average of expected returns of the portfolio’s assets (firm’s divisions).</a:t>
            </a:r>
          </a:p>
          <a:p>
            <a:r>
              <a:rPr lang="en-US" sz="2400" dirty="0"/>
              <a:t>The beta of a portfolio (firm) is the weighted average of the betas of the portfolio’s assets (firm’s divisions).</a:t>
            </a:r>
          </a:p>
          <a:p>
            <a:pPr lvl="1"/>
            <a:r>
              <a:rPr lang="en-US" sz="2000" dirty="0"/>
              <a:t>Weighted averaging </a:t>
            </a:r>
            <a:r>
              <a:rPr lang="en-US" sz="2000" i="1" dirty="0"/>
              <a:t>doesn’t</a:t>
            </a:r>
            <a:r>
              <a:rPr lang="en-US" sz="2000" dirty="0"/>
              <a:t> work with </a:t>
            </a:r>
            <a:r>
              <a:rPr lang="en-US" sz="2000" dirty="0" err="1"/>
              <a:t>Sdev</a:t>
            </a:r>
            <a:r>
              <a:rPr lang="en-US" sz="2000" dirty="0"/>
              <a:t> and Var.</a:t>
            </a:r>
          </a:p>
          <a:p>
            <a:r>
              <a:rPr lang="en-US" sz="2400" dirty="0"/>
              <a:t>Firm can be viewed not only as consisting of different projects/divisions but also as debt and equity.</a:t>
            </a:r>
          </a:p>
          <a:p>
            <a:pPr lvl="1"/>
            <a:r>
              <a:rPr lang="en-US" sz="2000" dirty="0"/>
              <a:t>Beta of a firm’s </a:t>
            </a:r>
            <a:r>
              <a:rPr lang="en-US" sz="2000" i="1" dirty="0"/>
              <a:t>assets </a:t>
            </a:r>
            <a:r>
              <a:rPr lang="en-US" sz="2000" dirty="0"/>
              <a:t> is weighted average of its debt and equity:  </a:t>
            </a:r>
            <a:endParaRPr lang="en-US" sz="20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Market Betas </a:t>
            </a:r>
            <a:r>
              <a:rPr lang="en-US" b="1"/>
              <a:t>for Portfolios </a:t>
            </a:r>
            <a:r>
              <a:rPr lang="en-US" b="1" dirty="0"/>
              <a:t>(Firms)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17151"/>
              </p:ext>
            </p:extLst>
          </p:nvPr>
        </p:nvGraphicFramePr>
        <p:xfrm>
          <a:off x="1600200" y="4191000"/>
          <a:ext cx="5257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99680" imgH="576000" progId="Equation.3">
                  <p:embed/>
                </p:oleObj>
              </mc:Choice>
              <mc:Fallback>
                <p:oleObj name="Equation" r:id="rId2" imgW="3199680" imgH="5760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191000"/>
                        <a:ext cx="525780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086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a typeface="ＭＳ Ｐゴシック" charset="0"/>
                <a:cs typeface="ＭＳ Ｐゴシック" charset="0"/>
              </a:rPr>
              <a:t>To the extent that assets don’t move together (nonsynchronous),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diversification reduces risk 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Since most investors probably hold very diversified portfolios, corporate managers should pursue projects that offer high returns and lower risk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A project’s </a:t>
            </a:r>
            <a:r>
              <a:rPr lang="en-US" sz="2800" b="1" i="1" dirty="0">
                <a:ea typeface="ＭＳ Ｐゴシック" charset="0"/>
                <a:cs typeface="ＭＳ Ｐゴシック" charset="0"/>
              </a:rPr>
              <a:t>idiosyncratic risk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is </a:t>
            </a:r>
            <a:r>
              <a:rPr lang="en-US" sz="2800" b="1" i="1" dirty="0">
                <a:ea typeface="ＭＳ Ｐゴシック" charset="0"/>
                <a:cs typeface="ＭＳ Ｐゴシック" charset="0"/>
              </a:rPr>
              <a:t>not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 important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A project with a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high SD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may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lower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 an investor’s portfolio risk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Market risk is measured using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beta</a:t>
            </a:r>
          </a:p>
        </p:txBody>
      </p:sp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Diversification:  Results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2100" indent="-292100">
              <a:lnSpc>
                <a:spcPct val="90000"/>
              </a:lnSpc>
            </a:pPr>
            <a:r>
              <a:rPr lang="en-US" sz="2800" dirty="0">
                <a:ea typeface="ＭＳ Ｐゴシック" charset="0"/>
                <a:cs typeface="ＭＳ Ｐゴシック" charset="0"/>
              </a:rPr>
              <a:t>Expected rate of return (</a:t>
            </a:r>
            <a:r>
              <a:rPr lang="en-US" sz="28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reward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) on a </a:t>
            </a:r>
            <a:r>
              <a:rPr lang="en-US" sz="2800" b="1" u="sng" dirty="0">
                <a:ea typeface="ＭＳ Ｐゴシック" charset="0"/>
                <a:cs typeface="ＭＳ Ｐゴシック" charset="0"/>
              </a:rPr>
              <a:t>portfolio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 of assets depends on:</a:t>
            </a:r>
          </a:p>
          <a:p>
            <a:pPr marL="635000" lvl="1" indent="-228600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Portfolio weights, and </a:t>
            </a:r>
          </a:p>
          <a:p>
            <a:pPr marL="635000" lvl="1" indent="-228600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Individual asset returns</a:t>
            </a:r>
            <a:endParaRPr lang="en-US" sz="2800" dirty="0">
              <a:ea typeface="ＭＳ Ｐゴシック" charset="0"/>
            </a:endParaRPr>
          </a:p>
          <a:p>
            <a:pPr marL="292100" indent="-292100">
              <a:lnSpc>
                <a:spcPct val="90000"/>
              </a:lnSpc>
              <a:buNone/>
            </a:pPr>
            <a:endParaRPr lang="en-US" sz="3200" dirty="0">
              <a:ea typeface="ＭＳ Ｐゴシック" charset="0"/>
              <a:cs typeface="ＭＳ Ｐゴシック" charset="0"/>
            </a:endParaRPr>
          </a:p>
          <a:p>
            <a:pPr marL="292100" indent="-292100">
              <a:lnSpc>
                <a:spcPct val="90000"/>
              </a:lnSpc>
            </a:pPr>
            <a:r>
              <a:rPr lang="en-US" sz="2800" dirty="0">
                <a:ea typeface="ＭＳ Ｐゴシック" charset="0"/>
                <a:cs typeface="ＭＳ Ｐゴシック" charset="0"/>
              </a:rPr>
              <a:t>Expected Return on a portfolio of assets is the weighted average of expected returns of assets:</a:t>
            </a:r>
          </a:p>
          <a:p>
            <a:pPr marL="0" indent="0">
              <a:lnSpc>
                <a:spcPct val="90000"/>
              </a:lnSpc>
              <a:buNone/>
            </a:pPr>
            <a:endParaRPr lang="en-US" sz="3200" dirty="0">
              <a:ea typeface="ＭＳ Ｐゴシック" charset="0"/>
              <a:cs typeface="ＭＳ Ｐゴシック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3200" dirty="0">
              <a:ea typeface="ＭＳ Ｐゴシック" charset="0"/>
              <a:cs typeface="ＭＳ Ｐゴシック" charset="0"/>
            </a:endParaRPr>
          </a:p>
          <a:p>
            <a:pPr marL="635000" lvl="1" indent="-228600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The sum of all the weights</a:t>
            </a:r>
            <a:r>
              <a:rPr lang="en-US" sz="2400" i="1" dirty="0">
                <a:ea typeface="ＭＳ Ｐゴシック" charset="0"/>
              </a:rPr>
              <a:t> </a:t>
            </a:r>
            <a:r>
              <a:rPr lang="en-US" sz="2400" dirty="0">
                <a:ea typeface="ＭＳ Ｐゴシック" charset="0"/>
              </a:rPr>
              <a:t>must equal 1</a:t>
            </a:r>
          </a:p>
          <a:p>
            <a:pPr marL="635000" lvl="1" indent="-228600">
              <a:lnSpc>
                <a:spcPct val="90000"/>
              </a:lnSpc>
            </a:pPr>
            <a:r>
              <a:rPr lang="en-US" sz="2400" i="1" dirty="0">
                <a:ea typeface="ＭＳ Ｐゴシック" charset="0"/>
              </a:rPr>
              <a:t>W</a:t>
            </a:r>
            <a:r>
              <a:rPr lang="en-US" sz="2400" dirty="0">
                <a:ea typeface="ＭＳ Ｐゴシック" charset="0"/>
              </a:rPr>
              <a:t> can be negative in the case of short sales</a:t>
            </a:r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Portfolio Expected Returns</a:t>
            </a:r>
            <a:endParaRPr 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645052"/>
              </p:ext>
            </p:extLst>
          </p:nvPr>
        </p:nvGraphicFramePr>
        <p:xfrm>
          <a:off x="2209800" y="3439432"/>
          <a:ext cx="4408360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58120" imgH="447840" progId="Equation.3">
                  <p:embed/>
                </p:oleObj>
              </mc:Choice>
              <mc:Fallback>
                <p:oleObj name="Equation" r:id="rId2" imgW="3858120" imgH="447840" progId="Equation.3">
                  <p:embed/>
                  <p:pic>
                    <p:nvPicPr>
                      <p:cNvPr id="6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439432"/>
                        <a:ext cx="4408360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679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Variance (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Single asset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j):</a:t>
            </a:r>
          </a:p>
          <a:p>
            <a:pPr marL="228600" indent="-228600" eaLnBrk="1" hangingPunct="1"/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228600" indent="-2286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Variance (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Two assets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, x and y):</a:t>
            </a:r>
          </a:p>
          <a:p>
            <a:pPr marL="520700" lvl="1" indent="-177800" eaLnBrk="1" hangingPunct="1"/>
            <a:endParaRPr lang="en-US" sz="2000" dirty="0">
              <a:ea typeface="ＭＳ Ｐゴシック" charset="0"/>
            </a:endParaRPr>
          </a:p>
          <a:p>
            <a:pPr marL="520700" lvl="1" indent="-177800" eaLnBrk="1" hangingPunct="1"/>
            <a:r>
              <a:rPr lang="en-US" sz="2000" dirty="0">
                <a:ea typeface="ＭＳ Ｐゴシック" charset="0"/>
              </a:rPr>
              <a:t> </a:t>
            </a:r>
          </a:p>
          <a:p>
            <a:pPr marL="520700" lvl="1" indent="-177800" eaLnBrk="1" hangingPunct="1"/>
            <a:endParaRPr lang="en-US" sz="2000" dirty="0">
              <a:ea typeface="ＭＳ Ｐゴシック" charset="0"/>
            </a:endParaRPr>
          </a:p>
          <a:p>
            <a:pPr marL="520700" lvl="1" indent="-177800" eaLnBrk="1" hangingPunct="1"/>
            <a:r>
              <a:rPr lang="en-US" sz="2000" dirty="0">
                <a:ea typeface="ＭＳ Ｐゴシック" charset="0"/>
              </a:rPr>
              <a:t> </a:t>
            </a:r>
          </a:p>
          <a:p>
            <a:pPr marL="520700" lvl="1" indent="-177800" eaLnBrk="1" hangingPunct="1"/>
            <a:endParaRPr lang="en-US" sz="2000" dirty="0">
              <a:ea typeface="ＭＳ Ｐゴシック" charset="0"/>
            </a:endParaRPr>
          </a:p>
          <a:p>
            <a:pPr marL="520700" lvl="1" indent="-177800" eaLnBrk="1" hangingPunct="1"/>
            <a:r>
              <a:rPr lang="en-US" sz="2000" dirty="0">
                <a:ea typeface="ＭＳ Ｐゴシック" charset="0"/>
              </a:rPr>
              <a:t>   </a:t>
            </a:r>
          </a:p>
          <a:p>
            <a:pPr marL="139700" indent="-177800"/>
            <a:endParaRPr lang="en-US" sz="2400" dirty="0">
              <a:ea typeface="ＭＳ Ｐゴシック" charset="0"/>
            </a:endParaRPr>
          </a:p>
          <a:p>
            <a:pPr marL="139700" indent="-177800"/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139700" indent="-177800"/>
            <a:r>
              <a:rPr lang="en-US" sz="2400" dirty="0">
                <a:ea typeface="ＭＳ Ｐゴシック" charset="0"/>
                <a:cs typeface="ＭＳ Ｐゴシック" charset="0"/>
              </a:rPr>
              <a:t>Variance or standard deviation (</a:t>
            </a:r>
            <a:r>
              <a:rPr lang="en-US" sz="24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risk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) of a portfolio of assets is generally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 </a:t>
            </a:r>
            <a:r>
              <a:rPr lang="en-US" sz="2400" b="1" i="1" dirty="0">
                <a:ea typeface="ＭＳ Ｐゴシック" charset="0"/>
                <a:cs typeface="ＭＳ Ｐゴシック" charset="0"/>
              </a:rPr>
              <a:t>not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the weighted average of VAR or SD (</a:t>
            </a:r>
            <a:r>
              <a:rPr lang="en-US" sz="24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risk)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of the portfolio’s assets</a:t>
            </a:r>
          </a:p>
          <a:p>
            <a:pPr marL="139700" indent="-177800"/>
            <a:endParaRPr lang="en-US" sz="2000" dirty="0">
              <a:ea typeface="ＭＳ Ｐゴシック" charset="0"/>
            </a:endParaRPr>
          </a:p>
        </p:txBody>
      </p:sp>
      <p:sp>
        <p:nvSpPr>
          <p:cNvPr id="245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Portfolio Variance:  2 Assets</a:t>
            </a:r>
          </a:p>
        </p:txBody>
      </p:sp>
      <p:graphicFrame>
        <p:nvGraphicFramePr>
          <p:cNvPr id="2457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451971"/>
              </p:ext>
            </p:extLst>
          </p:nvPr>
        </p:nvGraphicFramePr>
        <p:xfrm>
          <a:off x="3969327" y="617360"/>
          <a:ext cx="3048000" cy="354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4560" imgH="219240" progId="Equation.3">
                  <p:embed/>
                </p:oleObj>
              </mc:Choice>
              <mc:Fallback>
                <p:oleObj name="Equation" r:id="rId3" imgW="1654560" imgH="219240" progId="Equation.3">
                  <p:embed/>
                  <p:pic>
                    <p:nvPicPr>
                      <p:cNvPr id="2457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9327" y="617360"/>
                        <a:ext cx="3048000" cy="354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444714"/>
              </p:ext>
            </p:extLst>
          </p:nvPr>
        </p:nvGraphicFramePr>
        <p:xfrm>
          <a:off x="1131887" y="2018002"/>
          <a:ext cx="519906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75840" imgH="228240" progId="Equation.3">
                  <p:embed/>
                </p:oleObj>
              </mc:Choice>
              <mc:Fallback>
                <p:oleObj name="Equation" r:id="rId5" imgW="2175840" imgH="228240" progId="Equation.3">
                  <p:embed/>
                  <p:pic>
                    <p:nvPicPr>
                      <p:cNvPr id="2457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7" y="2018002"/>
                        <a:ext cx="5199063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143950"/>
              </p:ext>
            </p:extLst>
          </p:nvPr>
        </p:nvGraphicFramePr>
        <p:xfrm>
          <a:off x="1131887" y="2778125"/>
          <a:ext cx="6921501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04373" imgH="292123" progId="Equation.3">
                  <p:embed/>
                </p:oleObj>
              </mc:Choice>
              <mc:Fallback>
                <p:oleObj name="Equation" r:id="rId7" imgW="3504373" imgH="292123" progId="Equation.3">
                  <p:embed/>
                  <p:pic>
                    <p:nvPicPr>
                      <p:cNvPr id="245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7" y="2778125"/>
                        <a:ext cx="6921501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403135"/>
              </p:ext>
            </p:extLst>
          </p:nvPr>
        </p:nvGraphicFramePr>
        <p:xfrm>
          <a:off x="1132504" y="3625046"/>
          <a:ext cx="7137400" cy="476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89440" imgH="237600" progId="Equation.3">
                  <p:embed/>
                </p:oleObj>
              </mc:Choice>
              <mc:Fallback>
                <p:oleObj name="Equation" r:id="rId9" imgW="2989440" imgH="237600" progId="Equation.3">
                  <p:embed/>
                  <p:pic>
                    <p:nvPicPr>
                      <p:cNvPr id="2458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2504" y="3625046"/>
                        <a:ext cx="7137400" cy="476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6" name="Oval 8"/>
          <p:cNvSpPr>
            <a:spLocks noChangeArrowheads="1"/>
          </p:cNvSpPr>
          <p:nvPr/>
        </p:nvSpPr>
        <p:spPr bwMode="auto">
          <a:xfrm>
            <a:off x="7185320" y="3558758"/>
            <a:ext cx="1295400" cy="609600"/>
          </a:xfrm>
          <a:prstGeom prst="ellipse">
            <a:avLst/>
          </a:prstGeom>
          <a:solidFill>
            <a:schemeClr val="hlink">
              <a:alpha val="23921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Oval 9"/>
          <p:cNvSpPr>
            <a:spLocks noChangeArrowheads="1"/>
          </p:cNvSpPr>
          <p:nvPr/>
        </p:nvSpPr>
        <p:spPr bwMode="auto">
          <a:xfrm>
            <a:off x="6019800" y="2820602"/>
            <a:ext cx="2286000" cy="574676"/>
          </a:xfrm>
          <a:prstGeom prst="ellipse">
            <a:avLst/>
          </a:prstGeom>
          <a:solidFill>
            <a:schemeClr val="hlink">
              <a:alpha val="23921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Freeform 10"/>
          <p:cNvSpPr>
            <a:spLocks/>
          </p:cNvSpPr>
          <p:nvPr/>
        </p:nvSpPr>
        <p:spPr bwMode="auto">
          <a:xfrm>
            <a:off x="8343220" y="2958690"/>
            <a:ext cx="159878" cy="684598"/>
          </a:xfrm>
          <a:custGeom>
            <a:avLst/>
            <a:gdLst>
              <a:gd name="T0" fmla="*/ 2147483647 w 440"/>
              <a:gd name="T1" fmla="*/ 0 h 480"/>
              <a:gd name="T2" fmla="*/ 2147483647 w 440"/>
              <a:gd name="T3" fmla="*/ 2147483647 h 480"/>
              <a:gd name="T4" fmla="*/ 0 w 440"/>
              <a:gd name="T5" fmla="*/ 2147483647 h 480"/>
              <a:gd name="T6" fmla="*/ 0 60000 65536"/>
              <a:gd name="T7" fmla="*/ 0 60000 65536"/>
              <a:gd name="T8" fmla="*/ 0 60000 65536"/>
              <a:gd name="T9" fmla="*/ 0 w 440"/>
              <a:gd name="T10" fmla="*/ 0 h 480"/>
              <a:gd name="T11" fmla="*/ 440 w 440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0" h="480">
                <a:moveTo>
                  <a:pt x="336" y="0"/>
                </a:moveTo>
                <a:cubicBezTo>
                  <a:pt x="388" y="128"/>
                  <a:pt x="440" y="256"/>
                  <a:pt x="384" y="336"/>
                </a:cubicBezTo>
                <a:cubicBezTo>
                  <a:pt x="328" y="416"/>
                  <a:pt x="164" y="448"/>
                  <a:pt x="0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6" grpId="0" animBg="1"/>
      <p:bldP spid="24587" grpId="0" animBg="1"/>
      <p:bldP spid="245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Sample Investment Opportunities</a:t>
            </a:r>
          </a:p>
        </p:txBody>
      </p:sp>
      <p:sp>
        <p:nvSpPr>
          <p:cNvPr id="26630" name="TextBox 10"/>
          <p:cNvSpPr txBox="1">
            <a:spLocks noChangeArrowheads="1"/>
          </p:cNvSpPr>
          <p:nvPr/>
        </p:nvSpPr>
        <p:spPr bwMode="auto">
          <a:xfrm>
            <a:off x="685800" y="5019675"/>
            <a:ext cx="7848600" cy="646113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Now, for each of the investment opportunities, M, A, B, C, and F, calculate the E(r), VAR, and SD.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04299"/>
              </p:ext>
            </p:extLst>
          </p:nvPr>
        </p:nvGraphicFramePr>
        <p:xfrm>
          <a:off x="838200" y="838200"/>
          <a:ext cx="73914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791200" imgH="1549400" progId="Excel.Sheet.12">
                  <p:embed/>
                </p:oleObj>
              </mc:Choice>
              <mc:Fallback>
                <p:oleObj name="Worksheet" r:id="rId3" imgW="5791200" imgH="15494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838200"/>
                        <a:ext cx="739140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Sample Investment Opportunities</a:t>
            </a: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7654" name="TextBox 10"/>
          <p:cNvSpPr txBox="1">
            <a:spLocks noChangeArrowheads="1"/>
          </p:cNvSpPr>
          <p:nvPr/>
        </p:nvSpPr>
        <p:spPr bwMode="auto">
          <a:xfrm>
            <a:off x="457200" y="5269468"/>
            <a:ext cx="8382000" cy="369332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Now, calculate the E(r) and SD of a Portfolio of </a:t>
            </a:r>
            <a:r>
              <a:rPr lang="en-US" sz="1800" b="1" dirty="0"/>
              <a:t>50% M </a:t>
            </a:r>
            <a:r>
              <a:rPr lang="en-US" sz="1800" dirty="0"/>
              <a:t>and </a:t>
            </a:r>
            <a:r>
              <a:rPr lang="en-US" sz="1800" b="1" dirty="0"/>
              <a:t>50% A</a:t>
            </a:r>
            <a:r>
              <a:rPr lang="en-US" sz="1800" dirty="0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02028"/>
              </p:ext>
            </p:extLst>
          </p:nvPr>
        </p:nvGraphicFramePr>
        <p:xfrm>
          <a:off x="762000" y="914400"/>
          <a:ext cx="74676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816600" imgH="2413000" progId="Excel.Sheet.12">
                  <p:embed/>
                </p:oleObj>
              </mc:Choice>
              <mc:Fallback>
                <p:oleObj name="Worksheet" r:id="rId2" imgW="5816600" imgH="2413000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2000" y="914400"/>
                        <a:ext cx="7467600" cy="373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Investment Opportunities and Diversification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388189"/>
              </p:ext>
            </p:extLst>
          </p:nvPr>
        </p:nvGraphicFramePr>
        <p:xfrm>
          <a:off x="776288" y="894443"/>
          <a:ext cx="7235825" cy="424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124200" imgH="2540000" progId="Excel.Sheet.12">
                  <p:embed/>
                </p:oleObj>
              </mc:Choice>
              <mc:Fallback>
                <p:oleObj name="Worksheet" r:id="rId2" imgW="3124200" imgH="2540000" progId="Excel.Sheet.12">
                  <p:embed/>
                  <p:pic>
                    <p:nvPicPr>
                      <p:cNvPr id="286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88" y="894443"/>
                        <a:ext cx="7235825" cy="4241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1010444" y="5466309"/>
            <a:ext cx="6767512" cy="646113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Now, calculate the E(r) and SD of a Portfolio of </a:t>
            </a:r>
            <a:r>
              <a:rPr lang="en-US" sz="1800" b="1" dirty="0"/>
              <a:t>90% M and 10% A</a:t>
            </a:r>
            <a:r>
              <a:rPr lang="en-US" sz="1800" dirty="0"/>
              <a:t>, and </a:t>
            </a:r>
            <a:r>
              <a:rPr lang="en-US" sz="1800" b="1" dirty="0"/>
              <a:t>90% M and 10% C</a:t>
            </a:r>
            <a:r>
              <a:rPr lang="en-US" sz="1800" dirty="0"/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6324600" y="4679043"/>
            <a:ext cx="11430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572000" y="4679043"/>
            <a:ext cx="11430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CG Body - Standard">
  <a:themeElements>
    <a:clrScheme name="CGS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01C2E"/>
      </a:accent1>
      <a:accent2>
        <a:srgbClr val="4B2942"/>
      </a:accent2>
      <a:accent3>
        <a:srgbClr val="002F5F"/>
      </a:accent3>
      <a:accent4>
        <a:srgbClr val="495B25"/>
      </a:accent4>
      <a:accent5>
        <a:srgbClr val="E66402"/>
      </a:accent5>
      <a:accent6>
        <a:srgbClr val="FF993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COE_16" id="{671586AA-9BBF-BE44-880F-D824A4D8FE5E}" vid="{5A5CEC7A-9E78-BE40-8F14-2D245F9926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10345</TotalTime>
  <Words>1950</Words>
  <Application>Microsoft Macintosh PowerPoint</Application>
  <PresentationFormat>On-screen Show (4:3)</PresentationFormat>
  <Paragraphs>294</Paragraphs>
  <Slides>39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5" baseType="lpstr">
      <vt:lpstr>ＭＳ Ｐゴシック</vt:lpstr>
      <vt:lpstr>NSimSun</vt:lpstr>
      <vt:lpstr>Arial</vt:lpstr>
      <vt:lpstr>Calibri</vt:lpstr>
      <vt:lpstr>Cambria Math</vt:lpstr>
      <vt:lpstr>Courier New</vt:lpstr>
      <vt:lpstr>Symbol</vt:lpstr>
      <vt:lpstr>system-ui</vt:lpstr>
      <vt:lpstr>Times New Roman</vt:lpstr>
      <vt:lpstr>Verdana</vt:lpstr>
      <vt:lpstr>Wingdings</vt:lpstr>
      <vt:lpstr>Wingdings 2</vt:lpstr>
      <vt:lpstr>CG Body - Standard</vt:lpstr>
      <vt:lpstr>Equation</vt:lpstr>
      <vt:lpstr>Worksheet</vt:lpstr>
      <vt:lpstr>Acrobat Document</vt:lpstr>
      <vt:lpstr>PowerPoint Presentation</vt:lpstr>
      <vt:lpstr>Relationship between Risk and Expected Return (CAPM)</vt:lpstr>
      <vt:lpstr>Diversification</vt:lpstr>
      <vt:lpstr>Diversification:  Results</vt:lpstr>
      <vt:lpstr>Portfolio Expected Returns</vt:lpstr>
      <vt:lpstr>Portfolio Variance:  2 Assets</vt:lpstr>
      <vt:lpstr>Sample Investment Opportunities</vt:lpstr>
      <vt:lpstr>Sample Investment Opportunities</vt:lpstr>
      <vt:lpstr>Investment Opportunities and Diversification</vt:lpstr>
      <vt:lpstr>Investment Opportunities and Diversification</vt:lpstr>
      <vt:lpstr>Efficient Frontier</vt:lpstr>
      <vt:lpstr>Investment Opportunities and Diversification</vt:lpstr>
      <vt:lpstr>Investing Insights </vt:lpstr>
      <vt:lpstr>Asset Beta &amp; Portfolio Risk Contribution</vt:lpstr>
      <vt:lpstr>Measuring Risk Contribution</vt:lpstr>
      <vt:lpstr>Measuring Risk Contribution</vt:lpstr>
      <vt:lpstr>Correlation and Covariance</vt:lpstr>
      <vt:lpstr>Scaling Problem with Correlation</vt:lpstr>
      <vt:lpstr>Correlation, Covariance, and Beta</vt:lpstr>
      <vt:lpstr>BETA () </vt:lpstr>
      <vt:lpstr>Covariance, Correlation, and Beta</vt:lpstr>
      <vt:lpstr>The Formula for Beta of Stock i with the Market Portfolio</vt:lpstr>
      <vt:lpstr>Estimates of b for Selected Stocks</vt:lpstr>
      <vt:lpstr>Correlation Matrix: DJI (2009-2012, Daily)</vt:lpstr>
      <vt:lpstr>Correlation Matrix: DJI (2020-2022 Daily)</vt:lpstr>
      <vt:lpstr>Portfolio Variance:  N Assets</vt:lpstr>
      <vt:lpstr>Diversification:  The Role of Covariance</vt:lpstr>
      <vt:lpstr>Portfolio Risk as a Function of the Number of Stocks in the Portfolio</vt:lpstr>
      <vt:lpstr>Random Diversification (Million Samples drawn from 2020 Returns, Eq. Weighted)</vt:lpstr>
      <vt:lpstr>On any given day, there is a range of return outcomes:  Returns SP500 (Sept 20, 2024)</vt:lpstr>
      <vt:lpstr>But in times of stress, all correlations go to 1 (Sept. 2022, Returns SP500)</vt:lpstr>
      <vt:lpstr>Diversification</vt:lpstr>
      <vt:lpstr>The OGs on Diversification</vt:lpstr>
      <vt:lpstr>Diversification: IMPORTANT</vt:lpstr>
      <vt:lpstr>Diversification: IMPORTANT</vt:lpstr>
      <vt:lpstr>Diversification: IMPORTANT</vt:lpstr>
      <vt:lpstr>Stocks with Highest Cumulative Returns</vt:lpstr>
      <vt:lpstr>Stocks with Highest Annualized Returns (&gt;20 years Data)</vt:lpstr>
      <vt:lpstr>Market Betas for Portfolios (Firms)</vt:lpstr>
    </vt:vector>
  </TitlesOfParts>
  <Company>Fordham University School of Law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Diversification</dc:title>
  <dc:creator>jcolon</dc:creator>
  <cp:lastModifiedBy>Colon, Jeffrey M.</cp:lastModifiedBy>
  <cp:revision>148</cp:revision>
  <cp:lastPrinted>2020-09-30T12:12:12Z</cp:lastPrinted>
  <dcterms:created xsi:type="dcterms:W3CDTF">2013-10-01T13:51:29Z</dcterms:created>
  <dcterms:modified xsi:type="dcterms:W3CDTF">2024-09-30T12:51:02Z</dcterms:modified>
</cp:coreProperties>
</file>